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1"/>
  </p:notesMasterIdLst>
  <p:sldIdLst>
    <p:sldId id="269" r:id="rId3"/>
    <p:sldId id="283" r:id="rId4"/>
    <p:sldId id="285" r:id="rId5"/>
    <p:sldId id="286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36DCD-E617-4AC2-9035-FE4BEBCCB90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A239B-A299-4534-B7B6-36A020493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90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66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51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2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7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00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1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03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19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81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4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5C43-65A5-46DB-BDB4-50B1AA9A402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1E0F-7F64-419E-8274-31A86D8B0E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9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standart.edu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3443" y="1700808"/>
            <a:ext cx="8900418" cy="2880320"/>
          </a:xfrm>
          <a:prstGeom prst="rect">
            <a:avLst/>
          </a:prstGeom>
          <a:solidFill>
            <a:srgbClr val="002060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«Готовность</a:t>
            </a: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общеобразовательных учреждений</a:t>
            </a: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города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Пскова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 введению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ООО</a:t>
            </a:r>
          </a:p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5 классах в 2015/2016 учебном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году»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3442" y="5085184"/>
            <a:ext cx="8761045" cy="14038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algn="r">
              <a:tabLst>
                <a:tab pos="0" algn="l"/>
                <a:tab pos="447628" algn="l"/>
                <a:tab pos="893670" algn="l"/>
                <a:tab pos="1342885" algn="l"/>
                <a:tab pos="1793689" algn="l"/>
                <a:tab pos="2242905" algn="l"/>
                <a:tab pos="2692121" algn="l"/>
                <a:tab pos="3141337" algn="l"/>
                <a:tab pos="3590553" algn="l"/>
                <a:tab pos="4039769" algn="l"/>
                <a:tab pos="4488985" algn="l"/>
                <a:tab pos="4938201" algn="l"/>
                <a:tab pos="5389004" algn="l"/>
                <a:tab pos="5838220" algn="l"/>
                <a:tab pos="6287436" algn="l"/>
                <a:tab pos="6736652" algn="l"/>
                <a:tab pos="7185868" algn="l"/>
                <a:tab pos="7635083" algn="l"/>
                <a:tab pos="8084300" algn="l"/>
                <a:tab pos="8533515" algn="l"/>
                <a:tab pos="8982732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РЕШЕНИЕ КОЛЛЕГИИ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7938" y="368970"/>
            <a:ext cx="9151938" cy="683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768" y="344860"/>
            <a:ext cx="7786464" cy="707876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ctr">
              <a:tabLst>
                <a:tab pos="0" algn="l"/>
                <a:tab pos="447628" algn="l"/>
                <a:tab pos="893670" algn="l"/>
                <a:tab pos="1342885" algn="l"/>
                <a:tab pos="1793689" algn="l"/>
                <a:tab pos="2242905" algn="l"/>
                <a:tab pos="2692121" algn="l"/>
                <a:tab pos="3141337" algn="l"/>
                <a:tab pos="3590553" algn="l"/>
                <a:tab pos="4039769" algn="l"/>
                <a:tab pos="4488985" algn="l"/>
                <a:tab pos="4938201" algn="l"/>
                <a:tab pos="5389004" algn="l"/>
                <a:tab pos="5838220" algn="l"/>
                <a:tab pos="6287436" algn="l"/>
                <a:tab pos="6736652" algn="l"/>
                <a:tab pos="7185868" algn="l"/>
                <a:tab pos="7635083" algn="l"/>
                <a:tab pos="8084300" algn="l"/>
                <a:tab pos="8533515" algn="l"/>
                <a:tab pos="8982732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  <a:cs typeface="Arial" pitchFamily="34" charset="0"/>
              </a:rPr>
              <a:t>Коллегия Управления образования </a:t>
            </a:r>
          </a:p>
          <a:p>
            <a:pPr algn="ctr">
              <a:tabLst>
                <a:tab pos="0" algn="l"/>
                <a:tab pos="447628" algn="l"/>
                <a:tab pos="893670" algn="l"/>
                <a:tab pos="1342885" algn="l"/>
                <a:tab pos="1793689" algn="l"/>
                <a:tab pos="2242905" algn="l"/>
                <a:tab pos="2692121" algn="l"/>
                <a:tab pos="3141337" algn="l"/>
                <a:tab pos="3590553" algn="l"/>
                <a:tab pos="4039769" algn="l"/>
                <a:tab pos="4488985" algn="l"/>
                <a:tab pos="4938201" algn="l"/>
                <a:tab pos="5389004" algn="l"/>
                <a:tab pos="5838220" algn="l"/>
                <a:tab pos="6287436" algn="l"/>
                <a:tab pos="6736652" algn="l"/>
                <a:tab pos="7185868" algn="l"/>
                <a:tab pos="7635083" algn="l"/>
                <a:tab pos="8084300" algn="l"/>
                <a:tab pos="8533515" algn="l"/>
                <a:tab pos="8982732" algn="l"/>
              </a:tabLst>
            </a:pPr>
            <a:r>
              <a:rPr lang="ru-RU" sz="2000" b="1" dirty="0" smtClean="0">
                <a:solidFill>
                  <a:schemeClr val="tx2"/>
                </a:solidFill>
                <a:latin typeface="Cambria" pitchFamily="18" charset="0"/>
                <a:cs typeface="Arial" pitchFamily="34" charset="0"/>
              </a:rPr>
              <a:t>Администрации города Пскова</a:t>
            </a:r>
            <a:endParaRPr lang="ru-RU" sz="2000" b="1" dirty="0">
              <a:solidFill>
                <a:schemeClr val="tx2"/>
              </a:solidFill>
              <a:latin typeface="Cambria" pitchFamily="18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298156" y="4257393"/>
            <a:ext cx="55559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459230" y="1844824"/>
            <a:ext cx="555597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25" y="5068650"/>
            <a:ext cx="1489156" cy="1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29" descr="G:\Common\Temp\Эксперимент\17_09\луков.tif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5788"/>
          <a:stretch>
            <a:fillRect/>
          </a:stretch>
        </p:blipFill>
        <p:spPr bwMode="auto">
          <a:xfrm>
            <a:off x="126355" y="0"/>
            <a:ext cx="11144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141" y="124095"/>
            <a:ext cx="2051720" cy="56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61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В целях совершенствования деятельности </a:t>
            </a:r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при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введении и реализации ФГОС </a:t>
            </a:r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основного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общего образования и, </a:t>
            </a:r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отмечая 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значимость обсуждаемой проблемы, </a:t>
            </a:r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коллегия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РЕШИЛА:</a:t>
            </a:r>
          </a:p>
          <a:p>
            <a:pPr lvl="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1.Информацию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 работе по введению федеральных государственных образовательных стандартов начального общего и основного общего образования принять к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сведенью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2.Закрепить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координацию деятельности по введению и реализации ФГОС основного общего образования за Управлением образования Администрации города Пскова.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84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/>
          </a:bodyPr>
          <a:lstStyle/>
          <a:p>
            <a:pPr lvl="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Управлению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образования Администрации города Пскова: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3.1.продолжить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работу по обеспечению в общеобразовательных учреждениях условий для введения и реализации ФГОС основного общего образования;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 срок: 2015-2020 годы.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3.2.разработать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План мероприятий по введению и реализации ФГОС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общего образования на 2015-2020 годы;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    срок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 до 15.05.2015.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6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3.3. усилить контроль за организацией повышения квалификации, подготовки и профессиональной переподготовки педагогических и руководящих работников образовательных учреждений с целью перехода на ФГОС ООО;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      срок: 2015-2020 годы.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3.4. сформировать заказ в ПОИПКРО и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ПсковГУ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с предложениями по модернизации содержания подготовки специалистов системы общего образования в соответствии со стандартом профессиональной деятельности педагога.</a:t>
            </a: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 срок: до 01.06.2015.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37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Руководителям общеобразовательных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учреждений: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4.1. привести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нормативно-правовую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базу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учреждений (Устав, локальные акты) в соответствие с законодательством  об образовании;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      срок: до 01.01.2016.</a:t>
            </a:r>
            <a:endParaRPr lang="ru-RU" sz="19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4.2. привести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основную образовательную программу в соответствие с нормативно-правовыми документами Министерства образования и науки РФ и федеральными государственными образовательными стандартами, а также с учетом специфики образовательного учреждения;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         срок: до 01.09.2015.</a:t>
            </a:r>
            <a:endParaRPr lang="ru-RU" sz="19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98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4.3. привести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соответствие с требованиями ФГОС общего образования и новыми квалификационными характеристиками должностные инструкции работников;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 срок: до 01.09.2015.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4.4. определить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оптимальную для реализации модель организации образовательного процесса, обеспечивающую организацию воспитания и социализации обучающихся при введении ФГОС ООО;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   срок: до 01.09.2015.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4.5. разработать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план методической работы, обеспечивающей сопровождение введения ФГОС ООО;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 срок: до 01.09.2015.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6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/>
          </a:bodyPr>
          <a:lstStyle/>
          <a:p>
            <a:pPr lvl="1"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4.6. при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разработке основной образовательной программы обеспечить условия для практического соблюдения преемственности на всех уровнях образования;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 срок: постоянно.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4.7. обеспечить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поэтапное направление педагогических и руководящих работников на повышение квалификации, подготовку и переподготовку с целью обеспечения реализации ФГОС ООО;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 срок: 2015-2020 годы.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79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12968" cy="5832648"/>
          </a:xfrm>
        </p:spPr>
        <p:txBody>
          <a:bodyPr>
            <a:normAutofit/>
          </a:bodyPr>
          <a:lstStyle/>
          <a:p>
            <a:pPr lvl="1"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4.8. усилить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работу по обеспечению учебниками всех обучающихся, переходящих на ФГОС ООО в 2015-2016 учебном году;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	    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срок: до 01.09.2015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4.9. обеспечить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информационную открытость введения и реализации ФГОС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НОО и ООО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 сайтах образовательных учреждений.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	    срок: постоянно.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49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ablon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Коробка</Template>
  <TotalTime>522</TotalTime>
  <Words>251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shablon10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LIL-SERG</dc:creator>
  <cp:lastModifiedBy>LIL-SERG</cp:lastModifiedBy>
  <cp:revision>49</cp:revision>
  <cp:lastPrinted>2015-04-27T14:10:55Z</cp:lastPrinted>
  <dcterms:created xsi:type="dcterms:W3CDTF">2015-04-21T07:15:25Z</dcterms:created>
  <dcterms:modified xsi:type="dcterms:W3CDTF">2015-04-28T07:20:38Z</dcterms:modified>
</cp:coreProperties>
</file>