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2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4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3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7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4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1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8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2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544F52-B1A5-472D-A64C-36B7B6BF1167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5A0BCB-7A43-4AEC-AE1A-9C9B3261E6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7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361" y="781664"/>
            <a:ext cx="11189110" cy="224175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Марафон предприимчивости – новая форма организации деятельности в школе и детском саду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6271" y="4527755"/>
            <a:ext cx="5206181" cy="189516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МБОУ «Псковская инженерно-лингвистическая гимназия»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r="4779"/>
          <a:stretch/>
        </p:blipFill>
        <p:spPr>
          <a:xfrm>
            <a:off x="506361" y="2504124"/>
            <a:ext cx="4272116" cy="38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873739"/>
          </a:xfrm>
        </p:spPr>
        <p:txBody>
          <a:bodyPr/>
          <a:lstStyle/>
          <a:p>
            <a:r>
              <a:rPr lang="ru-RU" dirty="0" smtClean="0"/>
              <a:t>Марафон предприимчивости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344" y="1784555"/>
            <a:ext cx="11254146" cy="4483511"/>
          </a:xfrm>
        </p:spPr>
        <p:txBody>
          <a:bodyPr>
            <a:normAutofit/>
          </a:bodyPr>
          <a:lstStyle/>
          <a:p>
            <a:pPr marL="0" indent="5302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образовательная технология, которая может быть адаптирована к любому уровню образования;</a:t>
            </a:r>
          </a:p>
          <a:p>
            <a:pPr marL="0" indent="530225">
              <a:buFont typeface="Wingdings" panose="05000000000000000000" pitchFamily="2" charset="2"/>
              <a:buChar char="Ø"/>
            </a:pPr>
            <a:r>
              <a:rPr lang="ru-RU" dirty="0" smtClean="0"/>
              <a:t>«методический конструктор», интегрирующий различные техники и приемы, ориентированные на развитие творческого мышления и предприимчивого поведения детей и подростков;</a:t>
            </a:r>
          </a:p>
          <a:p>
            <a:pPr marL="0" indent="530225">
              <a:buFont typeface="Wingdings" panose="05000000000000000000" pitchFamily="2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орма </a:t>
            </a:r>
            <a:r>
              <a:rPr lang="ru-RU" dirty="0" smtClean="0"/>
              <a:t>организации внеурочной деятельности и воспитательной работы;</a:t>
            </a:r>
          </a:p>
          <a:p>
            <a:pPr marL="0" indent="530225">
              <a:buFont typeface="Wingdings" panose="05000000000000000000" pitchFamily="2" charset="2"/>
              <a:buChar char="Ø"/>
            </a:pPr>
            <a:r>
              <a:rPr lang="ru-RU" dirty="0" smtClean="0"/>
              <a:t>модель организации школьного пространства, в рамках которой обучающиеся и педагоги могут  продемонстрировать свой социальный опыт </a:t>
            </a:r>
            <a:r>
              <a:rPr lang="ru-RU" dirty="0" smtClean="0"/>
              <a:t>и </a:t>
            </a:r>
            <a:r>
              <a:rPr lang="ru-RU" dirty="0" smtClean="0"/>
              <a:t>гибкие навыки;</a:t>
            </a:r>
          </a:p>
          <a:p>
            <a:pPr marL="0" indent="530225">
              <a:buFont typeface="Wingdings" panose="05000000000000000000" pitchFamily="2" charset="2"/>
              <a:buChar char="Ø"/>
            </a:pPr>
            <a:r>
              <a:rPr lang="ru-RU" dirty="0"/>
              <a:t>средство </a:t>
            </a:r>
            <a:r>
              <a:rPr lang="ru-RU" dirty="0" smtClean="0"/>
              <a:t>сплочения и </a:t>
            </a:r>
            <a:r>
              <a:rPr lang="ru-RU" dirty="0"/>
              <a:t>сотрудничества классных </a:t>
            </a:r>
            <a:r>
              <a:rPr lang="ru-RU" dirty="0" smtClean="0"/>
              <a:t>коллективов;</a:t>
            </a:r>
            <a:endParaRPr lang="ru-RU" dirty="0"/>
          </a:p>
          <a:p>
            <a:pPr marL="0" indent="5302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способ фиксации результатов формирования </a:t>
            </a:r>
            <a:r>
              <a:rPr lang="ru-RU" dirty="0" smtClean="0"/>
              <a:t>универсальных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учебных действий;</a:t>
            </a:r>
            <a:endParaRPr lang="ru-RU" dirty="0"/>
          </a:p>
          <a:p>
            <a:pPr marL="0" indent="530225">
              <a:buFont typeface="Wingdings" panose="05000000000000000000" pitchFamily="2" charset="2"/>
              <a:buChar char="Ø"/>
            </a:pPr>
            <a:r>
              <a:rPr lang="ru-RU" dirty="0" smtClean="0"/>
              <a:t>умный и </a:t>
            </a:r>
            <a:r>
              <a:rPr lang="ru-RU" dirty="0"/>
              <a:t>полезный </a:t>
            </a:r>
            <a:r>
              <a:rPr lang="ru-RU" dirty="0" smtClean="0"/>
              <a:t>досуг.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3786325"/>
            <a:ext cx="3861825" cy="28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478"/>
            <a:ext cx="10515600" cy="899652"/>
          </a:xfrm>
        </p:spPr>
        <p:txBody>
          <a:bodyPr>
            <a:normAutofit/>
          </a:bodyPr>
          <a:lstStyle/>
          <a:p>
            <a:r>
              <a:rPr lang="ru-RU" dirty="0" smtClean="0"/>
              <a:t>В ходе Марафона участники могут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3045"/>
            <a:ext cx="10515600" cy="4303918"/>
          </a:xfrm>
        </p:spPr>
        <p:txBody>
          <a:bodyPr>
            <a:normAutofit/>
          </a:bodyPr>
          <a:lstStyle/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изучать (уметь решать проблемы,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искать (уметь работать с разными источниками информации,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думать (критически относиться к тому или иному аспекту развития наших сообществ; формулировать свое собственное мнение в дискуссиях,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сотрудничать (принимать решения, уметь договариваться,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приниматься за дело (уметь организовывать свою работу, нести ответственность,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идти на риск (уметь использовать новые технологии информации и коммуникации; уметь находить новые решения, …)</a:t>
            </a:r>
          </a:p>
          <a:p>
            <a:pPr marL="0" indent="354013">
              <a:buFont typeface="Wingdings" panose="05000000000000000000" pitchFamily="2" charset="2"/>
              <a:buChar char="Ø"/>
            </a:pPr>
            <a:r>
              <a:rPr lang="ru-RU" dirty="0" smtClean="0"/>
              <a:t>нести ответственность  («конструктивный стыд»)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7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19" y="286604"/>
            <a:ext cx="11634543" cy="73066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Ключевые виды деятельности в  ходе Марафона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и исследования: прикладной характер знания</a:t>
            </a:r>
          </a:p>
          <a:p>
            <a:r>
              <a:rPr lang="ru-RU" dirty="0" smtClean="0"/>
              <a:t>Моделирование и конструирование</a:t>
            </a:r>
          </a:p>
          <a:p>
            <a:r>
              <a:rPr lang="ru-RU" dirty="0" smtClean="0"/>
              <a:t>Проектирование и взаимодействие с бизнесом</a:t>
            </a:r>
          </a:p>
          <a:p>
            <a:r>
              <a:rPr lang="ru-RU" dirty="0" smtClean="0"/>
              <a:t>Занимательный, творческий, полезный досуг</a:t>
            </a:r>
          </a:p>
          <a:p>
            <a:r>
              <a:rPr lang="ru-RU" dirty="0" smtClean="0"/>
              <a:t>Здоровый образ жизни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25" y="4494209"/>
            <a:ext cx="2726537" cy="1817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5" y="4565692"/>
            <a:ext cx="2386781" cy="1822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43" y="4597051"/>
            <a:ext cx="5503002" cy="1759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929" y="1017263"/>
            <a:ext cx="2121833" cy="31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2106"/>
            <a:ext cx="10515600" cy="8442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дистанции (треки) Марафона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781"/>
            <a:ext cx="10515600" cy="4171182"/>
          </a:xfrm>
        </p:spPr>
        <p:txBody>
          <a:bodyPr>
            <a:normAutofit/>
          </a:bodyPr>
          <a:lstStyle/>
          <a:p>
            <a:r>
              <a:rPr lang="ru-RU" dirty="0" smtClean="0"/>
              <a:t>«Мир человека» (социальные навыки и умения)</a:t>
            </a:r>
          </a:p>
          <a:p>
            <a:r>
              <a:rPr lang="ru-RU" dirty="0" smtClean="0"/>
              <a:t>«Страна </a:t>
            </a:r>
            <a:r>
              <a:rPr lang="ru-RU" dirty="0" err="1" smtClean="0"/>
              <a:t>вообразилия</a:t>
            </a:r>
            <a:r>
              <a:rPr lang="ru-RU" dirty="0" smtClean="0"/>
              <a:t>» (нестандартное мышление)</a:t>
            </a:r>
          </a:p>
          <a:p>
            <a:r>
              <a:rPr lang="ru-RU" dirty="0" smtClean="0"/>
              <a:t>«Эрудит» (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знания)</a:t>
            </a:r>
          </a:p>
          <a:p>
            <a:r>
              <a:rPr lang="ru-RU" dirty="0" smtClean="0"/>
              <a:t>«Мастерская слова» (ораторское искусство, умение договариваться, доносить информацию)</a:t>
            </a:r>
          </a:p>
          <a:p>
            <a:r>
              <a:rPr lang="ru-RU" dirty="0" smtClean="0"/>
              <a:t>«Проблем.net» (защита проектов, направленных на решение актуальных проблем)</a:t>
            </a:r>
          </a:p>
          <a:p>
            <a:r>
              <a:rPr lang="ru-RU" dirty="0" smtClean="0"/>
              <a:t>«Экспериментальный </a:t>
            </a:r>
            <a:r>
              <a:rPr lang="ru-RU" dirty="0" err="1" smtClean="0"/>
              <a:t>коллайдер</a:t>
            </a:r>
            <a:r>
              <a:rPr lang="ru-RU" dirty="0" smtClean="0"/>
              <a:t>» (экспериментирование, моделирование и конструирование)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Стартап</a:t>
            </a:r>
            <a:r>
              <a:rPr lang="ru-RU" dirty="0" smtClean="0"/>
              <a:t> за 3 дня» (проектирование и социально-экономическое обоснование своего бизнес-проекта)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9745"/>
          </a:xfrm>
        </p:spPr>
        <p:txBody>
          <a:bodyPr/>
          <a:lstStyle/>
          <a:p>
            <a:r>
              <a:rPr lang="ru-RU" dirty="0"/>
              <a:t>Процедуры Марафона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96361"/>
              </p:ext>
            </p:extLst>
          </p:nvPr>
        </p:nvGraphicFramePr>
        <p:xfrm>
          <a:off x="412954" y="1828800"/>
          <a:ext cx="11444748" cy="448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374">
                  <a:extLst>
                    <a:ext uri="{9D8B030D-6E8A-4147-A177-3AD203B41FA5}">
                      <a16:colId xmlns:a16="http://schemas.microsoft.com/office/drawing/2014/main" val="1348227350"/>
                    </a:ext>
                  </a:extLst>
                </a:gridCol>
                <a:gridCol w="5722374">
                  <a:extLst>
                    <a:ext uri="{9D8B030D-6E8A-4147-A177-3AD203B41FA5}">
                      <a16:colId xmlns:a16="http://schemas.microsoft.com/office/drawing/2014/main" val="3019463334"/>
                    </a:ext>
                  </a:extLst>
                </a:gridCol>
              </a:tblGrid>
              <a:tr h="448351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Создание рабочей группы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Разработка программы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Информационное сопровождение подготовки и проведения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Объяснение учащимся правил и порядка проведения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Оформление помещений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Разработка заданий, ответов и решений, критериев оценки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Сценарии открытия и закрытия</a:t>
                      </a:r>
                    </a:p>
                    <a:p>
                      <a:endParaRPr lang="ru-RU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Освещение марафона в школьных СМИ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Выполнение заданий по дистанциям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Проверка заданий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Определение номинаций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Приобретение призов, медалей и дипломов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Награждение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500" b="0" dirty="0" smtClean="0">
                          <a:solidFill>
                            <a:schemeClr val="tx1"/>
                          </a:solidFill>
                        </a:rPr>
                        <a:t>Рефлексивное обсуждение результатов</a:t>
                      </a:r>
                    </a:p>
                    <a:p>
                      <a:endParaRPr lang="ru-RU" sz="2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81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2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368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Ретро</vt:lpstr>
      <vt:lpstr>  Марафон предприимчивости – новая форма организации деятельности в школе и детском саду  </vt:lpstr>
      <vt:lpstr>Марафон предприимчивости - это</vt:lpstr>
      <vt:lpstr>В ходе Марафона участники могут</vt:lpstr>
      <vt:lpstr>  Ключевые виды деятельности в  ходе Марафона</vt:lpstr>
      <vt:lpstr>Возможные дистанции (треки) Марафона</vt:lpstr>
      <vt:lpstr>Процедуры Марафона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13</cp:revision>
  <dcterms:created xsi:type="dcterms:W3CDTF">2021-04-09T08:28:02Z</dcterms:created>
  <dcterms:modified xsi:type="dcterms:W3CDTF">2021-04-09T10:48:12Z</dcterms:modified>
</cp:coreProperties>
</file>