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1" r:id="rId3"/>
    <p:sldId id="257" r:id="rId4"/>
    <p:sldId id="262" r:id="rId5"/>
    <p:sldId id="263" r:id="rId6"/>
    <p:sldId id="264" r:id="rId7"/>
    <p:sldId id="270" r:id="rId8"/>
    <p:sldId id="266" r:id="rId9"/>
    <p:sldId id="258" r:id="rId10"/>
    <p:sldId id="259" r:id="rId11"/>
    <p:sldId id="260" r:id="rId12"/>
    <p:sldId id="265" r:id="rId13"/>
    <p:sldId id="268" r:id="rId14"/>
    <p:sldId id="267" r:id="rId15"/>
    <p:sldId id="269" r:id="rId1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9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52034-4AA8-4B48-9688-124E49CB0155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6CBA9-7299-4F4F-9D39-C796EF99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344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6CBA9-7299-4F4F-9D39-C796EF99170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12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6CBA9-7299-4F4F-9D39-C796EF99170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112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779C-1019-4F9B-B780-B9F48AD1BEA4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EEE0-BE15-4D82-8710-C046BC650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200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779C-1019-4F9B-B780-B9F48AD1BEA4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EEE0-BE15-4D82-8710-C046BC650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0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779C-1019-4F9B-B780-B9F48AD1BEA4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EEE0-BE15-4D82-8710-C046BC650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004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779C-1019-4F9B-B780-B9F48AD1BEA4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EEE0-BE15-4D82-8710-C046BC650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74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779C-1019-4F9B-B780-B9F48AD1BEA4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EEE0-BE15-4D82-8710-C046BC650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779C-1019-4F9B-B780-B9F48AD1BEA4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EEE0-BE15-4D82-8710-C046BC650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92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779C-1019-4F9B-B780-B9F48AD1BEA4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EEE0-BE15-4D82-8710-C046BC650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7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779C-1019-4F9B-B780-B9F48AD1BEA4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EEE0-BE15-4D82-8710-C046BC650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95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779C-1019-4F9B-B780-B9F48AD1BEA4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EEE0-BE15-4D82-8710-C046BC650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58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779C-1019-4F9B-B780-B9F48AD1BEA4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EEE0-BE15-4D82-8710-C046BC650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900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779C-1019-4F9B-B780-B9F48AD1BEA4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EEE0-BE15-4D82-8710-C046BC650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06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7779C-1019-4F9B-B780-B9F48AD1BEA4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8EEE0-BE15-4D82-8710-C046BC650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88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67240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Реализация задач ФГОС второго поколения через совместную учебно-методическую работу образовательных учреждений г. Пскова и ПОИПКРО</a:t>
            </a:r>
            <a:endParaRPr lang="ru-RU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797152"/>
            <a:ext cx="7560840" cy="180020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Кириленкова Валентина Николаевна, заведующая центром инновационных образовательных технологий ПОИПКРО,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28 апреля 2015 года, г. Псков </a:t>
            </a:r>
            <a:endParaRPr lang="ru-RU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89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7030A0"/>
                </a:solidFill>
              </a:rPr>
              <a:t>Лидеры образования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6864619"/>
              </p:ext>
            </p:extLst>
          </p:nvPr>
        </p:nvGraphicFramePr>
        <p:xfrm>
          <a:off x="457200" y="1340768"/>
          <a:ext cx="8147247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8816"/>
                <a:gridCol w="2448272"/>
                <a:gridCol w="1440159"/>
              </a:tblGrid>
              <a:tr h="2160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Иванова Елена Николаевна 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ППК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002060"/>
                          </a:solidFill>
                        </a:rPr>
                        <a:t>Яцукевич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 Светлана Васильевна 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ГЛ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Попова Елена Александровна 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СОШ 2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Назарова Елена Владимировна 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СОШ 2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Сидорович Наталья Владимировна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СОШ 2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002060"/>
                          </a:solidFill>
                        </a:rPr>
                        <a:t>Иголкина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 Татьяна Владимировна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СОШ 11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Дроздова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Ольга Владимировна 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СОШ 2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Матвеева Наталья Ивановна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Лицей №4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002060"/>
                          </a:solidFill>
                        </a:rPr>
                        <a:t>Блинова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 Ирина Леонидовна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Лицей № 8 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Иванова Жанна Николаевна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Лицей №4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Морозова Екатерина Валерьевна  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Лицей №4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Григорьева Елена Андреевна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ППК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29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7030A0"/>
                </a:solidFill>
              </a:rPr>
              <a:t>Лидеры образования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302432"/>
              </p:ext>
            </p:extLst>
          </p:nvPr>
        </p:nvGraphicFramePr>
        <p:xfrm>
          <a:off x="539552" y="1268761"/>
          <a:ext cx="8208912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1800200"/>
                <a:gridCol w="2592288"/>
              </a:tblGrid>
              <a:tr h="1440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002060"/>
                          </a:solidFill>
                        </a:rPr>
                        <a:t>Барканова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 Ирина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Викторовна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СОШ  № 11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Козлова Татьяна Степановна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Лицей № 4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002060"/>
                          </a:solidFill>
                        </a:rPr>
                        <a:t>Подкопаева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 Ирина Николаевна 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ГЛ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Быстрова Людмила Сергеевна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Лицей № 8     2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Николаева Алла Анатольевна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ППК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002060"/>
                          </a:solidFill>
                        </a:rPr>
                        <a:t>Сохарева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 Ольга Леонидовна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ППК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Аксенова Ирина Викторовна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ГЛ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Данилова Светлана Альбертовна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СОШ № 16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Морозова Екатерина Валерьевна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Лицей № 4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Иванова Жанна Николаевна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Лицей № 4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002060"/>
                          </a:solidFill>
                        </a:rPr>
                        <a:t>Кривенкова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 Марина Сергеевна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СОШ № 23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002060"/>
                          </a:solidFill>
                        </a:rPr>
                        <a:t>Студилова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 Марина Станиславовна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ППК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Анисимова Любовь Михайловна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СОШ 9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16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m16.POIPKRO\Desktop\Фото март 2015\20150320_1155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856984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1719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</a:rPr>
              <a:t>Проблемы</a:t>
            </a: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 fontScale="70000" lnSpcReduction="2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Необходимость </a:t>
            </a:r>
            <a:r>
              <a:rPr lang="ru-RU" sz="4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переоценки целей, функций и </a:t>
            </a:r>
            <a:r>
              <a:rPr lang="ru-RU" sz="4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содержания </a:t>
            </a:r>
            <a:r>
              <a:rPr lang="ru-RU" sz="4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своей </a:t>
            </a:r>
            <a:r>
              <a:rPr lang="ru-RU" sz="4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деятельности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Трудности</a:t>
            </a:r>
            <a:r>
              <a:rPr lang="ru-RU" sz="4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, связанные  с формулировкой целей урока и обеспечения их достижения, с отбором учебного материала и его дидактической обработкой, с выбором методов, средств  и технологий обучения, организацией собственной обучающей деятельности  и учебно-познавательной деятельности </a:t>
            </a:r>
            <a:r>
              <a:rPr lang="ru-RU" sz="4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учащихся</a:t>
            </a:r>
            <a:endParaRPr lang="ru-RU" sz="4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ru-RU" sz="4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244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2880320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Перспективы</a:t>
            </a:r>
            <a:br>
              <a:rPr lang="ru-R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b="1" dirty="0">
                <a:solidFill>
                  <a:srgbClr val="002060"/>
                </a:solidFill>
                <a:latin typeface="Comic Sans MS" panose="030F0702030302020204" pitchFamily="66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Сетевые методические объединения, лаборатории </a:t>
            </a:r>
            <a:endParaRPr lang="ru-RU" sz="36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Вебинары</a:t>
            </a:r>
            <a:r>
              <a:rPr lang="ru-RU" b="1" dirty="0">
                <a:solidFill>
                  <a:srgbClr val="7030A0"/>
                </a:solidFill>
                <a:latin typeface="Comic Sans MS" panose="030F0702030302020204" pitchFamily="66" charset="0"/>
              </a:rPr>
              <a:t>, </a:t>
            </a:r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сотрудничество </a:t>
            </a:r>
            <a:r>
              <a:rPr lang="ru-RU" b="1" dirty="0">
                <a:solidFill>
                  <a:srgbClr val="7030A0"/>
                </a:solidFill>
                <a:latin typeface="Comic Sans MS" panose="030F0702030302020204" pitchFamily="66" charset="0"/>
              </a:rPr>
              <a:t>с учебными издательствами: «Просвещение», «</a:t>
            </a:r>
            <a:r>
              <a:rPr lang="ru-RU" b="1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Вентана</a:t>
            </a:r>
            <a:r>
              <a:rPr lang="ru-RU" b="1" dirty="0">
                <a:solidFill>
                  <a:srgbClr val="7030A0"/>
                </a:solidFill>
                <a:latin typeface="Comic Sans MS" panose="030F0702030302020204" pitchFamily="66" charset="0"/>
              </a:rPr>
              <a:t>-Граф», «Бином», «Дрофа», «Мнемозина», «Русское слово</a:t>
            </a:r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», «Академкнига/учебник</a:t>
            </a:r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»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Конкурсы</a:t>
            </a:r>
            <a:endParaRPr lang="ru-RU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Конференции</a:t>
            </a:r>
            <a:endParaRPr lang="ru-RU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ru-RU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912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Расширение </a:t>
            </a:r>
            <a:r>
              <a:rPr lang="ru-RU" b="1" dirty="0">
                <a:solidFill>
                  <a:srgbClr val="7030A0"/>
                </a:solidFill>
                <a:latin typeface="Comic Sans MS" panose="030F0702030302020204" pitchFamily="66" charset="0"/>
              </a:rPr>
              <a:t>возможностей непрерывного профессионального образования учителей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348880"/>
            <a:ext cx="8784976" cy="4320480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Comic Sans MS" panose="030F0702030302020204" pitchFamily="66" charset="0"/>
              </a:rPr>
              <a:t>- </a:t>
            </a:r>
            <a:r>
              <a:rPr lang="ru-RU" b="1" dirty="0">
                <a:solidFill>
                  <a:srgbClr val="002060"/>
                </a:solidFill>
                <a:latin typeface="Comic Sans MS" panose="030F0702030302020204" pitchFamily="66" charset="0"/>
              </a:rPr>
              <a:t>изменение уровня методической компетентности педагогов с целью повышения качества образовательной деятельности в соответствии с требованиями введения ФГОС второго поколения;</a:t>
            </a:r>
          </a:p>
          <a:p>
            <a:r>
              <a:rPr lang="ru-RU" b="1" dirty="0">
                <a:solidFill>
                  <a:srgbClr val="002060"/>
                </a:solidFill>
                <a:latin typeface="Comic Sans MS" panose="030F0702030302020204" pitchFamily="66" charset="0"/>
              </a:rPr>
              <a:t>- перенос акцентов в повышении квалификации педагогов со </a:t>
            </a:r>
            <a:r>
              <a:rPr lang="ru-RU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знаниевой</a:t>
            </a:r>
            <a:r>
              <a:rPr lang="ru-RU" b="1" dirty="0">
                <a:solidFill>
                  <a:srgbClr val="002060"/>
                </a:solidFill>
                <a:latin typeface="Comic Sans MS" panose="030F0702030302020204" pitchFamily="66" charset="0"/>
              </a:rPr>
              <a:t> на </a:t>
            </a:r>
            <a:r>
              <a:rPr lang="ru-RU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деятельностную</a:t>
            </a:r>
            <a:r>
              <a:rPr lang="ru-RU" b="1" dirty="0">
                <a:solidFill>
                  <a:srgbClr val="002060"/>
                </a:solidFill>
                <a:latin typeface="Comic Sans MS" panose="030F0702030302020204" pitchFamily="66" charset="0"/>
              </a:rPr>
              <a:t> составляющую, являющуюся базой для формирования компетентности, самообразования, сотрудничества;</a:t>
            </a:r>
          </a:p>
          <a:p>
            <a:r>
              <a:rPr lang="ru-RU" b="1" dirty="0">
                <a:solidFill>
                  <a:srgbClr val="002060"/>
                </a:solidFill>
                <a:latin typeface="Comic Sans MS" panose="030F0702030302020204" pitchFamily="66" charset="0"/>
              </a:rPr>
              <a:t>- расширение возможностей самообразования, сотрудничества, оперативности получения информации, обмена опытом.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258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098775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Опыт,  </a:t>
            </a:r>
            <a:b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		проблемы, </a:t>
            </a:r>
            <a:b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				перспективы</a:t>
            </a:r>
            <a:endParaRPr lang="ru-RU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1371600" y="5589240"/>
            <a:ext cx="6400800" cy="49560"/>
          </a:xfrm>
        </p:spPr>
        <p:txBody>
          <a:bodyPr>
            <a:normAutofit fontScale="25000" lnSpcReduction="20000"/>
          </a:bodyPr>
          <a:lstStyle/>
          <a:p>
            <a:pPr marL="457200" lvl="1" indent="0" algn="just">
              <a:buNone/>
            </a:pPr>
            <a:r>
              <a:rPr lang="ru-RU" sz="5400" dirty="0" smtClean="0"/>
              <a:t>								   							</a:t>
            </a:r>
            <a:r>
              <a:rPr lang="ru-RU" sz="4800" dirty="0" smtClean="0"/>
              <a:t>								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93791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Введение Федерального государственного образовательного стандарта общего образования </a:t>
            </a:r>
            <a:b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2015 год</a:t>
            </a:r>
            <a:endParaRPr lang="ru-RU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553147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ФГОС разработан в соответствии с Законом РФ «Об Образовании»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Одно из необходимых условий достижения современных требований к качеству общего образования</a:t>
            </a:r>
            <a:endParaRPr lang="ru-RU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16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19442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Сетевые  центры повышения квалификации работников образования г. Пскова (СЦПК)</a:t>
            </a:r>
            <a:b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endParaRPr lang="ru-RU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988840"/>
            <a:ext cx="8928992" cy="4464496"/>
          </a:xfrm>
        </p:spPr>
        <p:txBody>
          <a:bodyPr>
            <a:normAutofit fontScale="25000" lnSpcReduction="20000"/>
          </a:bodyPr>
          <a:lstStyle/>
          <a:p>
            <a:r>
              <a:rPr lang="ru-RU" sz="10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МБОУ «Средняя общеобразовательная школа № 2»</a:t>
            </a:r>
          </a:p>
          <a:p>
            <a:r>
              <a:rPr lang="ru-RU" sz="10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МБОУ «Лицей № 4 “Многопрофильный”» </a:t>
            </a:r>
          </a:p>
          <a:p>
            <a:r>
              <a:rPr lang="ru-RU" sz="10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МБОУ «Многопрофильный правовой лицей </a:t>
            </a:r>
          </a:p>
          <a:p>
            <a:pPr marL="0" indent="0">
              <a:buNone/>
            </a:pPr>
            <a:r>
              <a:rPr lang="ru-RU" sz="10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№ 8»</a:t>
            </a:r>
          </a:p>
          <a:p>
            <a:r>
              <a:rPr lang="ru-RU" sz="10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МАОУ «Гуманитарный лицей»</a:t>
            </a:r>
          </a:p>
          <a:p>
            <a:r>
              <a:rPr lang="ru-RU" sz="10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МБОУ «Средняя общеобразовательная школа № 18 имени Героя Советского Союза генерала армии В.Ф. </a:t>
            </a:r>
            <a:r>
              <a:rPr lang="ru-RU" sz="104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Маргелова</a:t>
            </a:r>
            <a:r>
              <a:rPr lang="ru-RU" sz="10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»</a:t>
            </a:r>
          </a:p>
          <a:p>
            <a:r>
              <a:rPr lang="ru-RU" sz="10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МБОУ «Средняя общеобразовательная школа № 24 имени Л.И. </a:t>
            </a:r>
            <a:r>
              <a:rPr lang="ru-RU" sz="104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Малякова</a:t>
            </a:r>
            <a:r>
              <a:rPr lang="ru-RU" sz="10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» </a:t>
            </a:r>
            <a:endParaRPr lang="ru-RU" sz="104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ru-RU" sz="10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МБОУ </a:t>
            </a:r>
            <a:r>
              <a:rPr lang="ru-RU" sz="10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«Центр образования «Псковский педагогический комплекс»</a:t>
            </a:r>
            <a:endParaRPr lang="ru-RU" sz="104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ru-RU" sz="10400" b="1" dirty="0" smtClean="0">
              <a:solidFill>
                <a:srgbClr val="002060"/>
              </a:solidFill>
            </a:endParaRPr>
          </a:p>
          <a:p>
            <a:endParaRPr lang="ru-RU" sz="9600" dirty="0" smtClean="0"/>
          </a:p>
          <a:p>
            <a:endParaRPr lang="ru-RU" sz="9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68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/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Сетевые  центры повышения квалификации работников образования г. Пскова (СЦПК)</a:t>
            </a:r>
            <a:br>
              <a:rPr lang="ru-RU" sz="32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endParaRPr lang="ru-RU" sz="32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518457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МБОУ «Псковский технический лицей»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МБОУ ДОД «Дом детского творчества»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МБОУ для детей, нуждающихся в психолого-педагогической и медико-социальной помощи «Центр психолого-педагогической реабилитации и коррекции»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ГБОУ для детей, нуждающихся в психолого-педагогической и медико-социальной помощи, «Центр лечебной педагогики и дифференцированного обучения» Псковской области (ГБОУ «ЦЛП»)</a:t>
            </a:r>
          </a:p>
        </p:txBody>
      </p:sp>
    </p:spTree>
    <p:extLst>
      <p:ext uri="{BB962C8B-B14F-4D97-AF65-F5344CB8AC3E}">
        <p14:creationId xmlns:p14="http://schemas.microsoft.com/office/powerpoint/2010/main" val="419617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/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Сетевые  центры повышения квалификации работников образования г. Пскова (СЦПК)</a:t>
            </a:r>
            <a:br>
              <a:rPr lang="ru-RU" sz="32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endParaRPr lang="ru-RU" sz="32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184576"/>
          </a:xfrm>
        </p:spPr>
        <p:txBody>
          <a:bodyPr>
            <a:noAutofit/>
          </a:bodyPr>
          <a:lstStyle/>
          <a:p>
            <a:r>
              <a:rPr lang="ru-RU" sz="28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ГБОУПсковской</a:t>
            </a:r>
            <a:r>
              <a:rPr lang="ru-RU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области  «Специальная (коррекционная) общеобразовательная школа № 1 VIII вида»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ГБОУ «Специальная (коррекционная) общеобразовательная школа № 2 VIII вида»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ГБОУ «Специальная (коррекционная) общеобразовательная школа VII вида  № 6»       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МБОУ «Вечерняя (сменная) средняя общеобразовательная школа № 1»</a:t>
            </a:r>
          </a:p>
          <a:p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29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Методические площадки начальной школы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ru-RU" sz="3600" b="1" dirty="0">
                <a:solidFill>
                  <a:srgbClr val="002060"/>
                </a:solidFill>
              </a:rPr>
              <a:t>СОШ </a:t>
            </a:r>
            <a:r>
              <a:rPr lang="ru-RU" sz="3600" b="1" dirty="0" smtClean="0">
                <a:solidFill>
                  <a:srgbClr val="002060"/>
                </a:solidFill>
              </a:rPr>
              <a:t>2, 9, 11, 12, 13, 18, 23, 24</a:t>
            </a:r>
            <a:endParaRPr lang="ru-RU" sz="3600" dirty="0">
              <a:solidFill>
                <a:srgbClr val="002060"/>
              </a:solidFill>
            </a:endParaRPr>
          </a:p>
          <a:p>
            <a:pPr fontAlgn="t"/>
            <a:r>
              <a:rPr lang="ru-RU" sz="3600" b="1" dirty="0" smtClean="0">
                <a:solidFill>
                  <a:srgbClr val="002060"/>
                </a:solidFill>
              </a:rPr>
              <a:t>Лицеи  </a:t>
            </a:r>
            <a:r>
              <a:rPr lang="ru-RU" sz="3600" b="1" dirty="0">
                <a:solidFill>
                  <a:srgbClr val="002060"/>
                </a:solidFill>
              </a:rPr>
              <a:t>№ </a:t>
            </a:r>
            <a:r>
              <a:rPr lang="ru-RU" sz="3600" b="1" dirty="0" smtClean="0">
                <a:solidFill>
                  <a:srgbClr val="002060"/>
                </a:solidFill>
              </a:rPr>
              <a:t>4, 8, «Развитие»</a:t>
            </a:r>
            <a:endParaRPr lang="ru-RU" sz="3600" dirty="0">
              <a:solidFill>
                <a:srgbClr val="002060"/>
              </a:solidFill>
            </a:endParaRPr>
          </a:p>
          <a:p>
            <a:pPr fontAlgn="t"/>
            <a:r>
              <a:rPr lang="ru-RU" sz="3600" b="1" dirty="0" smtClean="0">
                <a:solidFill>
                  <a:srgbClr val="002060"/>
                </a:solidFill>
              </a:rPr>
              <a:t>ППК</a:t>
            </a:r>
            <a:endParaRPr lang="ru-RU" sz="36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560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Формы работы</a:t>
            </a:r>
            <a:endParaRPr lang="ru-RU" sz="48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2514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демонстрационные </a:t>
            </a:r>
            <a:r>
              <a:rPr lang="ru-RU" b="1" dirty="0">
                <a:solidFill>
                  <a:srgbClr val="002060"/>
                </a:solidFill>
                <a:latin typeface="Comic Sans MS" panose="030F0702030302020204" pitchFamily="66" charset="0"/>
              </a:rPr>
              <a:t>площадки, </a:t>
            </a:r>
            <a:endParaRPr lang="ru-RU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областные тематические </a:t>
            </a:r>
            <a:r>
              <a:rPr lang="ru-RU" b="1" dirty="0">
                <a:solidFill>
                  <a:srgbClr val="002060"/>
                </a:solidFill>
                <a:latin typeface="Comic Sans MS" panose="030F0702030302020204" pitchFamily="66" charset="0"/>
              </a:rPr>
              <a:t>консультации, </a:t>
            </a:r>
            <a:endParaRPr lang="ru-RU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однодневные семинары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фестивали </a:t>
            </a:r>
            <a:r>
              <a:rPr lang="ru-RU" b="1" dirty="0">
                <a:solidFill>
                  <a:srgbClr val="002060"/>
                </a:solidFill>
                <a:latin typeface="Comic Sans MS" panose="030F0702030302020204" pitchFamily="66" charset="0"/>
              </a:rPr>
              <a:t>педагогических </a:t>
            </a:r>
            <a:r>
              <a:rPr lang="ru-R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идей </a:t>
            </a:r>
            <a:endParaRPr lang="ru-RU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участие в работе педагогических советов</a:t>
            </a:r>
          </a:p>
          <a:p>
            <a:r>
              <a:rPr lang="ru-RU" b="1" dirty="0">
                <a:solidFill>
                  <a:srgbClr val="002060"/>
                </a:solidFill>
                <a:latin typeface="Comic Sans MS" panose="030F0702030302020204" pitchFamily="66" charset="0"/>
              </a:rPr>
              <a:t>м</a:t>
            </a:r>
            <a:r>
              <a:rPr lang="ru-R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етодические марафоны </a:t>
            </a:r>
            <a:endParaRPr lang="ru-RU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Comic Sans MS" panose="030F0702030302020204" pitchFamily="66" charset="0"/>
              </a:rPr>
              <a:t>с</a:t>
            </a:r>
            <a:r>
              <a:rPr lang="ru-R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етевые лаборатории</a:t>
            </a:r>
          </a:p>
          <a:p>
            <a:r>
              <a:rPr lang="ru-RU" b="1" dirty="0">
                <a:solidFill>
                  <a:srgbClr val="002060"/>
                </a:solidFill>
                <a:latin typeface="Comic Sans MS" panose="030F0702030302020204" pitchFamily="66" charset="0"/>
              </a:rPr>
              <a:t>и</a:t>
            </a:r>
            <a:r>
              <a:rPr lang="ru-R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ндивидуальные консультации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конкурсы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конференции</a:t>
            </a:r>
            <a:endParaRPr lang="ru-RU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962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Лидеры образования</a:t>
            </a:r>
            <a:endParaRPr lang="ru-RU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042874"/>
              </p:ext>
            </p:extLst>
          </p:nvPr>
        </p:nvGraphicFramePr>
        <p:xfrm>
          <a:off x="457200" y="1340766"/>
          <a:ext cx="8219256" cy="5318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2807"/>
                <a:gridCol w="2739752"/>
                <a:gridCol w="346697"/>
              </a:tblGrid>
              <a:tr h="1440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2509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002060"/>
                          </a:solidFill>
                        </a:rPr>
                        <a:t>Косаржевская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 Яна Леонидовна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СОШ 18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250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Кривых Валентина Дмитриевна 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Лицей  № 8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250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Балакирева Арина Сергеевна   3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ГЛ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250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Семенова Елена Владимировна 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СОШ № 12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2509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002060"/>
                          </a:solidFill>
                        </a:rPr>
                        <a:t>Чернушевич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Надежда Валентиновна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СОШ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713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Ермакова Алина </a:t>
                      </a:r>
                      <a:r>
                        <a:rPr lang="ru-RU" b="1" dirty="0" err="1" smtClean="0">
                          <a:solidFill>
                            <a:srgbClr val="002060"/>
                          </a:solidFill>
                        </a:rPr>
                        <a:t>Зеноновна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ППК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250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Калинина Е лена Владимировна 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СОШ № 11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250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Богданова Светлана Владимировна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СОШ № 11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250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Кулакова Ольга Владимировна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СОШ № 13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2509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002060"/>
                          </a:solidFill>
                        </a:rPr>
                        <a:t>Кабриц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 Елена Александровна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СОШ № 2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250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Востокова Татьяна Анатольевна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ППК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250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Марченко Светлана Ивановна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ППК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93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634</Words>
  <Application>Microsoft Office PowerPoint</Application>
  <PresentationFormat>Экран (4:3)</PresentationFormat>
  <Paragraphs>134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Реализация задач ФГОС второго поколения через совместную учебно-методическую работу образовательных учреждений г. Пскова и ПОИПКРО</vt:lpstr>
      <vt:lpstr> Опыт,     проблемы,      перспективы</vt:lpstr>
      <vt:lpstr> Введение Федерального государственного образовательного стандарта общего образования  2015 год</vt:lpstr>
      <vt:lpstr> Сетевые  центры повышения квалификации работников образования г. Пскова (СЦПК) </vt:lpstr>
      <vt:lpstr> Сетевые  центры повышения квалификации работников образования г. Пскова (СЦПК) </vt:lpstr>
      <vt:lpstr> Сетевые  центры повышения квалификации работников образования г. Пскова (СЦПК) </vt:lpstr>
      <vt:lpstr>Методические площадки начальной школы</vt:lpstr>
      <vt:lpstr>Формы работы</vt:lpstr>
      <vt:lpstr>Лидеры образования</vt:lpstr>
      <vt:lpstr>Лидеры образования</vt:lpstr>
      <vt:lpstr>Лидеры образования</vt:lpstr>
      <vt:lpstr>Презентация PowerPoint</vt:lpstr>
      <vt:lpstr>Проблемы</vt:lpstr>
      <vt:lpstr>Перспективы  Сетевые методические объединения, лаборатории </vt:lpstr>
      <vt:lpstr>Расширение возможностей непрерывного профессионального образования учителей</vt:lpstr>
    </vt:vector>
  </TitlesOfParts>
  <Company>ПОИПКРО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Кириленкова</dc:creator>
  <cp:lastModifiedBy>Kirilenkova</cp:lastModifiedBy>
  <cp:revision>23</cp:revision>
  <cp:lastPrinted>2015-04-28T10:32:57Z</cp:lastPrinted>
  <dcterms:created xsi:type="dcterms:W3CDTF">2015-04-27T07:06:47Z</dcterms:created>
  <dcterms:modified xsi:type="dcterms:W3CDTF">2015-04-28T10:33:14Z</dcterms:modified>
</cp:coreProperties>
</file>