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271" r:id="rId11"/>
    <p:sldId id="309" r:id="rId12"/>
    <p:sldId id="310" r:id="rId13"/>
    <p:sldId id="311" r:id="rId14"/>
    <p:sldId id="312" r:id="rId15"/>
    <p:sldId id="313" r:id="rId16"/>
    <p:sldId id="277" r:id="rId17"/>
    <p:sldId id="300" r:id="rId18"/>
    <p:sldId id="306" r:id="rId19"/>
    <p:sldId id="307" r:id="rId20"/>
    <p:sldId id="301" r:id="rId21"/>
    <p:sldId id="308" r:id="rId22"/>
    <p:sldId id="302" r:id="rId23"/>
    <p:sldId id="303" r:id="rId24"/>
    <p:sldId id="304" r:id="rId25"/>
    <p:sldId id="305" r:id="rId26"/>
    <p:sldId id="282" r:id="rId27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339966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50A9-86F8-42E9-A709-991AAC8DED7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A94B-462E-46ED-92BA-3466A8B8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06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50A9-86F8-42E9-A709-991AAC8DED7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A94B-462E-46ED-92BA-3466A8B8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67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50A9-86F8-42E9-A709-991AAC8DED7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A94B-462E-46ED-92BA-3466A8B8ABB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016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50A9-86F8-42E9-A709-991AAC8DED7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A94B-462E-46ED-92BA-3466A8B8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175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50A9-86F8-42E9-A709-991AAC8DED7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A94B-462E-46ED-92BA-3466A8B8ABB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6952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50A9-86F8-42E9-A709-991AAC8DED7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A94B-462E-46ED-92BA-3466A8B8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042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50A9-86F8-42E9-A709-991AAC8DED7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A94B-462E-46ED-92BA-3466A8B8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005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50A9-86F8-42E9-A709-991AAC8DED7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A94B-462E-46ED-92BA-3466A8B8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33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50A9-86F8-42E9-A709-991AAC8DED7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A94B-462E-46ED-92BA-3466A8B8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184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50A9-86F8-42E9-A709-991AAC8DED7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A94B-462E-46ED-92BA-3466A8B8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14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50A9-86F8-42E9-A709-991AAC8DED7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A94B-462E-46ED-92BA-3466A8B8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17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50A9-86F8-42E9-A709-991AAC8DED7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A94B-462E-46ED-92BA-3466A8B8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88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50A9-86F8-42E9-A709-991AAC8DED7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A94B-462E-46ED-92BA-3466A8B8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79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50A9-86F8-42E9-A709-991AAC8DED7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A94B-462E-46ED-92BA-3466A8B8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9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50A9-86F8-42E9-A709-991AAC8DED7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A94B-462E-46ED-92BA-3466A8B8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34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50A9-86F8-42E9-A709-991AAC8DED7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3A94B-462E-46ED-92BA-3466A8B8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06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450A9-86F8-42E9-A709-991AAC8DED77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B3A94B-462E-46ED-92BA-3466A8B8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39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66C5997AC4FB2C5C49E7C52649AFC27BEAE30C648A8C3CA3F2553B3A299611ABE3907A44728A690l22EM" TargetMode="External"/><Relationship Id="rId2" Type="http://schemas.openxmlformats.org/officeDocument/2006/relationships/hyperlink" Target="consultantplus://offline/ref=C66C5997AC4FB2C5C49E7C52649AFC27BEAE30C648A8C3CA3F2553B3A299611ABE3907A44728A690l22F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66C5997AC4FB2C5C49E7C52649AFC27BEAE30C648A8C3CA3F2553B3A299611ABE3907A44728A690l22D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66C5997AC4FB2C5C49E7C52649AFC27BEAE30C648A8C3CA3F2553B3A299611ABE3907A44728A690l22C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66C5997AC4FB2C5C49E7C52649AFC27BEAE30C648A8C3CA3F2553B3A299611ABE3907A44728A690l227M" TargetMode="External"/><Relationship Id="rId2" Type="http://schemas.openxmlformats.org/officeDocument/2006/relationships/hyperlink" Target="consultantplus://offline/ref=C66C5997AC4FB2C5C49E7C52649AFC27BEAE30C648A8C3CA3F2553B3A299611ABE3907A44728A690l228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66C5997AC4FB2C5C49E7C52649AFC27BEAE30C648A8C3CA3F2553B3A299611ABE3907A44728A691l22F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F7964BF1A4958FC06C83D126C57903D4A56E73BED601C489B1477E5AF7BAA65D5B59D2FA6C29A66EY4l2G" TargetMode="External"/><Relationship Id="rId2" Type="http://schemas.openxmlformats.org/officeDocument/2006/relationships/hyperlink" Target="consultantplus://offline/ref=F7964BF1A4958FC06C83D126C57903D4A56B75BCDB04C489B1477E5AF7BAA65D5B59D2FA6C29A66AY4l4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F7964BF1A4958FC06C83D126C57903D4A56B75BCDB04C489B1477E5AF7BAA65D5B59D2FA6C29A664Y4l7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F7964BF1A4958FC06C83D126C57903D4A56B75BCDB04C489B1477E5AF7BAA65D5B59D2FA6C29A76DY4l7G" TargetMode="External"/><Relationship Id="rId2" Type="http://schemas.openxmlformats.org/officeDocument/2006/relationships/hyperlink" Target="consultantplus://offline/ref=F7964BF1A4958FC06C83D126C57903D4A56B75BCDB04C489B1477E5AF7BAA65D5B59D2FA6C29A76DY4l6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F7964BF1A4958FC06C83D126C57903D4A56B75BCDB04C489B1477E5AF7BAA65D5B59D2FA6C29A76DY4l9G" TargetMode="External"/><Relationship Id="rId4" Type="http://schemas.openxmlformats.org/officeDocument/2006/relationships/hyperlink" Target="consultantplus://offline/ref=F7964BF1A4958FC06C83D126C57903D4A56B75BCDB04C489B1477E5AF7BAA65D5B59D2FA6C29A76DY4l8G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av.dmitriyev@edu.pskov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66C5997AC4FB2C5C49E7C52649AFC27BEAE30C648A8C3CA3F2553B3A299611ABE3907A44728A69Dl22B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C66C5997AC4FB2C5C49E7C52649AFC27BEAE30C648A8C3CA3F2553B3A299611ABE3907A44728A69Dl228M" TargetMode="External"/><Relationship Id="rId2" Type="http://schemas.openxmlformats.org/officeDocument/2006/relationships/hyperlink" Target="consultantplus://offline/ref=C66C5997AC4FB2C5C49E7C52649AFC27BEAE30C648A8C3CA3F2553B3A299611ABE3907A44728A69Dl229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C66C5997AC4FB2C5C49E7C52649AFC27BEAE30C648A8C3CA3F2553B3A299611ABE3907A44728A69Dl226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339966"/>
                </a:solidFill>
              </a:rPr>
              <a:t>Требования к  реализации Федеральных государственных образовательных стандартов</a:t>
            </a:r>
            <a:endParaRPr lang="ru-RU" sz="3600" b="1" dirty="0">
              <a:solidFill>
                <a:srgbClr val="3399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6260" y="4416593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accent2"/>
                </a:solidFill>
              </a:rPr>
              <a:t>Дмитриев Андрей Витальевич,</a:t>
            </a:r>
          </a:p>
          <a:p>
            <a:r>
              <a:rPr lang="ru-RU" dirty="0">
                <a:solidFill>
                  <a:schemeClr val="accent2"/>
                </a:solidFill>
              </a:rPr>
              <a:t>Начальник отдела аккредитации и государственной аттестации</a:t>
            </a:r>
          </a:p>
          <a:p>
            <a:r>
              <a:rPr lang="ru-RU" dirty="0">
                <a:solidFill>
                  <a:schemeClr val="accent2"/>
                </a:solidFill>
              </a:rPr>
              <a:t>обучающихся Псковской области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29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ФГОС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58835"/>
            <a:ext cx="8596668" cy="4482528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accent2"/>
                </a:solidFill>
              </a:rPr>
              <a:t>18.1.1. Пояснительная записка должна раскрывать: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1) цель и задачи реализации основной образовательной программы основного общего образования, конкретизированные в соответствии с требованиями Стандарта к результатам освоения обучающимися основной образовательной программы основного общего образования;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2) принципы и подходы к формированию основной образовательной программы основного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09862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ФГОС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45029"/>
            <a:ext cx="8596668" cy="499633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solidFill>
                  <a:schemeClr val="accent2"/>
                </a:solidFill>
              </a:rPr>
              <a:t>18.2.1. Программа развития универсальных учебных действий (программа формирования </a:t>
            </a:r>
            <a:r>
              <a:rPr lang="ru-RU" dirty="0" err="1">
                <a:solidFill>
                  <a:schemeClr val="accent2"/>
                </a:solidFill>
              </a:rPr>
              <a:t>общеучебных</a:t>
            </a:r>
            <a:r>
              <a:rPr lang="ru-RU" dirty="0">
                <a:solidFill>
                  <a:schemeClr val="accent2"/>
                </a:solidFill>
              </a:rPr>
              <a:t> умений и навыков) при получении основного общего образования (далее - Программа) должна быть направлена на: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(в ред. </a:t>
            </a:r>
            <a:r>
              <a:rPr lang="ru-RU" dirty="0">
                <a:solidFill>
                  <a:schemeClr val="accent2"/>
                </a:solidFill>
                <a:hlinkClick r:id="rId2"/>
              </a:rPr>
              <a:t>Приказа</a:t>
            </a:r>
            <a:r>
              <a:rPr lang="ru-RU" dirty="0">
                <a:solidFill>
                  <a:schemeClr val="accent2"/>
                </a:solidFill>
              </a:rPr>
              <a:t> Минобрнауки России от 29.12.2014 N 1644)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Программа должна содержать: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1) цели и задачи программы, описание ее места и роли в реализации требований Стандарта;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2) описание понятий, функций, состава и характеристик универсальных учебных действий (личностных, регулятивных, познавательных и коммуникативных) и их связи с содержанием отдельных учебных предметов, внеурочной и внешкольной деятельностью, а также места отдельных компонентов универсальных учебных действий в структуре образовательной деятельности;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(в ред. </a:t>
            </a:r>
            <a:r>
              <a:rPr lang="ru-RU" dirty="0">
                <a:solidFill>
                  <a:schemeClr val="accent2"/>
                </a:solidFill>
                <a:hlinkClick r:id="rId3"/>
              </a:rPr>
              <a:t>Приказа</a:t>
            </a:r>
            <a:r>
              <a:rPr lang="ru-RU" dirty="0">
                <a:solidFill>
                  <a:schemeClr val="accent2"/>
                </a:solidFill>
              </a:rPr>
              <a:t> Минобрнауки России от 29.12.2014 N 1644)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3) типовые задачи применения универсальных учебных действий;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4) описание особенностей реализации основных направлений учебно-исследовательской и проектной деятельности обучающихся (исследовательское, инженерное, прикладное, информационное, социальное, игровое, творческое направление проектов), а также форм организации учебно-исследовательской и проектной деятельности в рамках урочной и внеурочной деятельности по каждому из направлений;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5) описание содержания, видов и форм организации учебной деятельности по формированию и развитию ИКТ-компетенций</a:t>
            </a:r>
            <a:r>
              <a:rPr lang="ru-RU" dirty="0" smtClean="0">
                <a:solidFill>
                  <a:schemeClr val="accent2"/>
                </a:solidFill>
              </a:rPr>
              <a:t>;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33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ФГОС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88571"/>
            <a:ext cx="8596668" cy="495279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solidFill>
                  <a:schemeClr val="accent2"/>
                </a:solidFill>
              </a:rPr>
              <a:t>18.2.1. Программа развития универсальных учебных действий (программа формирования </a:t>
            </a:r>
            <a:r>
              <a:rPr lang="ru-RU" dirty="0" err="1">
                <a:solidFill>
                  <a:schemeClr val="accent2"/>
                </a:solidFill>
              </a:rPr>
              <a:t>общеучебных</a:t>
            </a:r>
            <a:r>
              <a:rPr lang="ru-RU" dirty="0">
                <a:solidFill>
                  <a:schemeClr val="accent2"/>
                </a:solidFill>
              </a:rPr>
              <a:t> умений и навыков) при получении основного общего образования (далее - Программа) должна быть направлена на: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6) перечень и описание основных элементов ИКТ-компетенций и инструментов их использования</a:t>
            </a:r>
            <a:r>
              <a:rPr lang="ru-RU" dirty="0" smtClean="0">
                <a:solidFill>
                  <a:schemeClr val="accent2"/>
                </a:solidFill>
              </a:rPr>
              <a:t>;</a:t>
            </a:r>
          </a:p>
          <a:p>
            <a:pPr algn="just"/>
            <a:r>
              <a:rPr lang="ru-RU" dirty="0" smtClean="0">
                <a:solidFill>
                  <a:schemeClr val="accent2"/>
                </a:solidFill>
              </a:rPr>
              <a:t>7</a:t>
            </a:r>
            <a:r>
              <a:rPr lang="ru-RU" dirty="0">
                <a:solidFill>
                  <a:schemeClr val="accent2"/>
                </a:solidFill>
              </a:rPr>
              <a:t>) планируемые результаты формирования и развития компетентности обучающихся в области использования информационно-коммуникационных технологий, подготовки индивидуального проекта, выполняемого в процессе обучения в рамках одного предмета или на </a:t>
            </a:r>
            <a:r>
              <a:rPr lang="ru-RU" dirty="0" err="1">
                <a:solidFill>
                  <a:schemeClr val="accent2"/>
                </a:solidFill>
              </a:rPr>
              <a:t>межпредметной</a:t>
            </a:r>
            <a:r>
              <a:rPr lang="ru-RU" dirty="0">
                <a:solidFill>
                  <a:schemeClr val="accent2"/>
                </a:solidFill>
              </a:rPr>
              <a:t> основе;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8) виды взаимодействия с учебными, научными и социальными организациями, формы привлечения консультантов, экспертов и научных руководителей;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9) описание условий, обеспечивающих развитие универсальных учебных действий у обучающихся, в том числе информационно-методического обеспечения, подготовки кадров;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10) систему оценки деятельности организации, осуществляющей образовательную деятельность, по формированию и развитию универсальных учебных действий у обучающихся;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(в ред. </a:t>
            </a:r>
            <a:r>
              <a:rPr lang="ru-RU" dirty="0">
                <a:solidFill>
                  <a:schemeClr val="accent2"/>
                </a:solidFill>
                <a:hlinkClick r:id="rId2"/>
              </a:rPr>
              <a:t>Приказа</a:t>
            </a:r>
            <a:r>
              <a:rPr lang="ru-RU" dirty="0">
                <a:solidFill>
                  <a:schemeClr val="accent2"/>
                </a:solidFill>
              </a:rPr>
              <a:t> Минобрнауки России от 29.12.2014 N 1644)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11) методику и инструментарий мониторинга успешности освоения и применения обучающимися универсальных учебных действий.</a:t>
            </a:r>
          </a:p>
          <a:p>
            <a:pPr algn="just"/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60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ФГОС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88571"/>
            <a:ext cx="8596668" cy="49527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chemeClr val="accent2"/>
                </a:solidFill>
              </a:rPr>
              <a:t>18.2.2. Программы отдельных учебных предметов, курсов должны обеспечивать достижение планируемых результатов освоения основной образовательной программы основного общего образования.</a:t>
            </a:r>
          </a:p>
          <a:p>
            <a:pPr algn="just"/>
            <a:r>
              <a:rPr lang="ru-RU" dirty="0" smtClean="0">
                <a:solidFill>
                  <a:schemeClr val="accent2"/>
                </a:solidFill>
              </a:rPr>
              <a:t>Программы </a:t>
            </a:r>
            <a:r>
              <a:rPr lang="ru-RU" dirty="0">
                <a:solidFill>
                  <a:schemeClr val="accent2"/>
                </a:solidFill>
              </a:rPr>
              <a:t>отдельных учебных предметов, курсов должны содержать: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1) пояснительную записку, в которой конкретизируются общие цели основного общего образования с учетом специфики учебного предмета;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2) общую характеристику учебного предмета, курса;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3) описание места учебного предмета, курса в учебном плане;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4) личностные, </a:t>
            </a:r>
            <a:r>
              <a:rPr lang="ru-RU" dirty="0" err="1">
                <a:solidFill>
                  <a:schemeClr val="accent2"/>
                </a:solidFill>
              </a:rPr>
              <a:t>метапредметные</a:t>
            </a:r>
            <a:r>
              <a:rPr lang="ru-RU" dirty="0">
                <a:solidFill>
                  <a:schemeClr val="accent2"/>
                </a:solidFill>
              </a:rPr>
              <a:t> и предметные результаты освоения конкретного учебного предмета, курса;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5) содержание учебного предмета, курса;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6) тематическое планирование с определением основных видов учебной деятельности;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7) описание учебно-методического и материально-технического обеспечения образовательной деятельности;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(в ред. </a:t>
            </a:r>
            <a:r>
              <a:rPr lang="ru-RU" dirty="0">
                <a:solidFill>
                  <a:schemeClr val="accent2"/>
                </a:solidFill>
                <a:hlinkClick r:id="rId2"/>
              </a:rPr>
              <a:t>Приказа</a:t>
            </a:r>
            <a:r>
              <a:rPr lang="ru-RU" dirty="0">
                <a:solidFill>
                  <a:schemeClr val="accent2"/>
                </a:solidFill>
              </a:rPr>
              <a:t> Минобрнауки России от 29.12.2014 N 1644)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8) планируемые результаты изучения учебного предмета, курса.</a:t>
            </a:r>
          </a:p>
          <a:p>
            <a:pPr algn="just"/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54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ФГОС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88571"/>
            <a:ext cx="8596668" cy="495279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solidFill>
                  <a:schemeClr val="accent2"/>
                </a:solidFill>
              </a:rPr>
              <a:t>18.2.3. Программа воспитания и социализации обучающихся при получении основного общего образования </a:t>
            </a:r>
            <a:endParaRPr lang="ru-RU" dirty="0" smtClean="0">
              <a:solidFill>
                <a:schemeClr val="accent2"/>
              </a:solidFill>
            </a:endParaRP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Программа должна содержать: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1) цель и задачи духовно-нравственного развития, воспитания и социализации обучающихся, описание ценностных ориентиров, лежащих в ее основе;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2) направления деятельности по духовно-нравственному развитию, воспитанию и социализации, профессиональной ориентации обучающихся, </a:t>
            </a:r>
            <a:r>
              <a:rPr lang="ru-RU" dirty="0" err="1">
                <a:solidFill>
                  <a:schemeClr val="accent2"/>
                </a:solidFill>
              </a:rPr>
              <a:t>здоровьесберегающей</a:t>
            </a:r>
            <a:r>
              <a:rPr lang="ru-RU" dirty="0">
                <a:solidFill>
                  <a:schemeClr val="accent2"/>
                </a:solidFill>
              </a:rPr>
              <a:t> деятельности и формированию экологической культуры обучающихся, отражающие специфику организации, осуществляющей образовательную деятельность, запросы участников образовательных отношений;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(в ред. </a:t>
            </a:r>
            <a:r>
              <a:rPr lang="ru-RU" dirty="0">
                <a:solidFill>
                  <a:schemeClr val="accent2"/>
                </a:solidFill>
                <a:hlinkClick r:id="rId2"/>
              </a:rPr>
              <a:t>Приказа</a:t>
            </a:r>
            <a:r>
              <a:rPr lang="ru-RU" dirty="0">
                <a:solidFill>
                  <a:schemeClr val="accent2"/>
                </a:solidFill>
              </a:rPr>
              <a:t> Минобрнауки России от 29.12.2014 N 1644)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3) содержание, виды деятельности и формы занятий с обучающимися по каждому из направлений духовно-нравственного развития, воспитания и социализации обучающихся;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4) формы индивидуальной и групповой организации профессиональной ориентации обучающихся по каждому из направлений ("ярмарки профессий", дни открытых дверей, экскурсии, предметные недели, олимпиады, конкурсы);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5) этапы организации работы в системе социального воспитания в рамках организации, осуществляющей образовательную деятельность, совместной деятельности организации, осуществляющей образовательную деятельность с предприятиями, общественными организациями, в том числе с системой дополнительного образования;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(в ред. </a:t>
            </a:r>
            <a:r>
              <a:rPr lang="ru-RU" dirty="0">
                <a:solidFill>
                  <a:schemeClr val="accent2"/>
                </a:solidFill>
                <a:hlinkClick r:id="rId3"/>
              </a:rPr>
              <a:t>Приказа</a:t>
            </a:r>
            <a:r>
              <a:rPr lang="ru-RU" dirty="0">
                <a:solidFill>
                  <a:schemeClr val="accent2"/>
                </a:solidFill>
              </a:rPr>
              <a:t> Минобрнауки России от 29.12.2014 N 1644)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6) основные формы организации педагогической поддержки социализации обучающихся по каждому из направлений с учетом урочной и внеурочной деятельности, а также формы участия специалистов и социальных партнеров по направлениям социального воспитания</a:t>
            </a:r>
            <a:r>
              <a:rPr lang="ru-RU" dirty="0" smtClean="0">
                <a:solidFill>
                  <a:schemeClr val="accent2"/>
                </a:solidFill>
              </a:rPr>
              <a:t>;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0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ФГОС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88571"/>
            <a:ext cx="8596668" cy="495279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solidFill>
                  <a:schemeClr val="accent2"/>
                </a:solidFill>
              </a:rPr>
              <a:t>18.2.3. Программа воспитания и социализации обучающихся при получении основного общего образования </a:t>
            </a:r>
            <a:endParaRPr lang="ru-RU" dirty="0" smtClean="0">
              <a:solidFill>
                <a:schemeClr val="accent2"/>
              </a:solidFill>
            </a:endParaRP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Программа должна содержать:</a:t>
            </a:r>
          </a:p>
          <a:p>
            <a:pPr algn="just"/>
            <a:r>
              <a:rPr lang="ru-RU" dirty="0" smtClean="0">
                <a:solidFill>
                  <a:schemeClr val="accent2"/>
                </a:solidFill>
              </a:rPr>
              <a:t>8) описание деятельности организации, осуществляющей образовательную деятельность в области непрерывного экологического </a:t>
            </a:r>
            <a:r>
              <a:rPr lang="ru-RU" dirty="0" err="1" smtClean="0">
                <a:solidFill>
                  <a:schemeClr val="accent2"/>
                </a:solidFill>
              </a:rPr>
              <a:t>здоровьесберегающего</a:t>
            </a:r>
            <a:r>
              <a:rPr lang="ru-RU" dirty="0" smtClean="0">
                <a:solidFill>
                  <a:schemeClr val="accent2"/>
                </a:solidFill>
              </a:rPr>
              <a:t> образования обучающихся;</a:t>
            </a:r>
          </a:p>
          <a:p>
            <a:pPr algn="just"/>
            <a:r>
              <a:rPr lang="ru-RU" dirty="0" smtClean="0">
                <a:solidFill>
                  <a:schemeClr val="accent2"/>
                </a:solidFill>
              </a:rPr>
              <a:t>(в ред. </a:t>
            </a:r>
            <a:r>
              <a:rPr lang="ru-RU" dirty="0" smtClean="0">
                <a:solidFill>
                  <a:schemeClr val="accent2"/>
                </a:solidFill>
                <a:hlinkClick r:id="rId2"/>
              </a:rPr>
              <a:t>Приказа</a:t>
            </a:r>
            <a:r>
              <a:rPr lang="ru-RU" dirty="0" smtClean="0">
                <a:solidFill>
                  <a:schemeClr val="accent2"/>
                </a:solidFill>
              </a:rPr>
              <a:t> Минобрнауки России от 29.12.2014 N 1644)</a:t>
            </a:r>
          </a:p>
          <a:p>
            <a:pPr algn="just"/>
            <a:r>
              <a:rPr lang="ru-RU" dirty="0" smtClean="0">
                <a:solidFill>
                  <a:schemeClr val="accent2"/>
                </a:solidFill>
              </a:rPr>
              <a:t>9) систему поощрения социальной успешности и проявлений активной жизненной позиции обучающихся (рейтинг, формирование портфолио, установление стипендий, спонсорство и т.п.);</a:t>
            </a:r>
          </a:p>
          <a:p>
            <a:pPr algn="just"/>
            <a:r>
              <a:rPr lang="ru-RU" dirty="0" smtClean="0">
                <a:solidFill>
                  <a:schemeClr val="accent2"/>
                </a:solidFill>
              </a:rPr>
              <a:t>10) критерии, показатели эффективности деятельности организации, осуществляющей образовательную деятельность в части духовно-нравственного развития, воспитания и социализации обучающихся, формирования здорового и безопасного образа жизни и экологической культуры обучающихся (поведение на дорогах, в чрезвычайных ситуациях);</a:t>
            </a:r>
          </a:p>
          <a:p>
            <a:pPr algn="just"/>
            <a:r>
              <a:rPr lang="ru-RU" dirty="0" smtClean="0">
                <a:solidFill>
                  <a:schemeClr val="accent2"/>
                </a:solidFill>
              </a:rPr>
              <a:t>(в ред. </a:t>
            </a:r>
            <a:r>
              <a:rPr lang="ru-RU" dirty="0" smtClean="0">
                <a:solidFill>
                  <a:schemeClr val="accent2"/>
                </a:solidFill>
                <a:hlinkClick r:id="rId2"/>
              </a:rPr>
              <a:t>Приказа</a:t>
            </a:r>
            <a:r>
              <a:rPr lang="ru-RU" dirty="0" smtClean="0">
                <a:solidFill>
                  <a:schemeClr val="accent2"/>
                </a:solidFill>
              </a:rPr>
              <a:t> Минобрнауки России от 29.12.2014 N 1644)</a:t>
            </a:r>
          </a:p>
          <a:p>
            <a:pPr algn="just"/>
            <a:r>
              <a:rPr lang="ru-RU" dirty="0" smtClean="0">
                <a:solidFill>
                  <a:schemeClr val="accent2"/>
                </a:solidFill>
              </a:rPr>
              <a:t>11) методику и инструментарий мониторинга духовно-нравственного развития, воспитания и социализации обучающихся;</a:t>
            </a:r>
          </a:p>
          <a:p>
            <a:pPr algn="just"/>
            <a:r>
              <a:rPr lang="ru-RU" dirty="0" smtClean="0">
                <a:solidFill>
                  <a:schemeClr val="accent2"/>
                </a:solidFill>
              </a:rPr>
              <a:t>12) планируемые результаты духовно-нравственного развития, воспитания и социализации обучающихся, формирования экологической культуры, культуры здорового и безопасного образа жизни обучающихся.</a:t>
            </a:r>
          </a:p>
          <a:p>
            <a:pPr algn="just"/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75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ФГОС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58835"/>
            <a:ext cx="8596668" cy="448252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accent2"/>
                </a:solidFill>
              </a:rPr>
              <a:t>Стандарт предъявляет требования к результатам  реализации основной образовательной программы, Раздел 2 ФГОС НОО.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accent2"/>
                </a:solidFill>
              </a:rPr>
              <a:t>Личностным, </a:t>
            </a:r>
            <a:r>
              <a:rPr lang="ru-RU" sz="2000" dirty="0" err="1" smtClean="0">
                <a:solidFill>
                  <a:schemeClr val="accent2"/>
                </a:solidFill>
              </a:rPr>
              <a:t>метапредметным</a:t>
            </a:r>
            <a:r>
              <a:rPr lang="ru-RU" sz="2000" dirty="0" smtClean="0">
                <a:solidFill>
                  <a:schemeClr val="accent2"/>
                </a:solidFill>
              </a:rPr>
              <a:t>, предметным </a:t>
            </a:r>
            <a:r>
              <a:rPr lang="ru-RU" sz="2000" dirty="0" smtClean="0">
                <a:solidFill>
                  <a:schemeClr val="accent5"/>
                </a:solidFill>
              </a:rPr>
              <a:t>(подготовка обучающихся по имеющим государственную аккредитацию образовательным программам).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chemeClr val="accent2"/>
                </a:solidFill>
              </a:rPr>
              <a:t>Внутренняя система мониторинга результатов;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chemeClr val="accent2"/>
                </a:solidFill>
              </a:rPr>
              <a:t>Мониторинг </a:t>
            </a:r>
            <a:r>
              <a:rPr lang="ru-RU" sz="2000" dirty="0" err="1" smtClean="0">
                <a:solidFill>
                  <a:schemeClr val="accent2"/>
                </a:solidFill>
              </a:rPr>
              <a:t>метапредметных</a:t>
            </a:r>
            <a:r>
              <a:rPr lang="ru-RU" sz="2000" dirty="0">
                <a:solidFill>
                  <a:schemeClr val="accent2"/>
                </a:solidFill>
              </a:rPr>
              <a:t> </a:t>
            </a:r>
            <a:r>
              <a:rPr lang="ru-RU" sz="2000" dirty="0" smtClean="0">
                <a:solidFill>
                  <a:schemeClr val="accent2"/>
                </a:solidFill>
              </a:rPr>
              <a:t>и предметных результатов за 3 года, в том числе результаты внешней оценки (ЕГЭ, ГИА, РКМ). В случае низких результатов или наличие выпускников, не преодолевших минимальный порог (ЕГЭ, ГИА), </a:t>
            </a:r>
            <a:r>
              <a:rPr lang="ru-RU" sz="2000" dirty="0" smtClean="0">
                <a:solidFill>
                  <a:schemeClr val="accent5"/>
                </a:solidFill>
              </a:rPr>
              <a:t>возможно проведение контрольных срезов: предметных и </a:t>
            </a:r>
            <a:r>
              <a:rPr lang="ru-RU" sz="2000" dirty="0" err="1" smtClean="0">
                <a:solidFill>
                  <a:schemeClr val="accent5"/>
                </a:solidFill>
              </a:rPr>
              <a:t>метапредметных</a:t>
            </a:r>
            <a:r>
              <a:rPr lang="ru-RU" sz="2000" dirty="0" smtClean="0">
                <a:solidFill>
                  <a:schemeClr val="accent5"/>
                </a:solidFill>
              </a:rPr>
              <a:t>.</a:t>
            </a:r>
            <a:endParaRPr lang="ru-RU" sz="2000" dirty="0" smtClean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ru-RU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69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6600FF"/>
                </a:solidFill>
              </a:rPr>
              <a:t>Типичные нарушения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/>
            <a:r>
              <a:rPr lang="ru-RU" altLang="ru-RU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нарушение приказа Министерства образования и науки Российской Федерации от 06.10.2009  № 373 «Об утверждении и введение в действие федерального  государственного образовательного стандарта начального общего образования», в редакции Приказов Министерства образования и науки Российской Федерации от 26.11.2010 № 1241, от 22.09.2011 №2357, от 18.12.2012 №1060 в части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800" dirty="0">
                <a:solidFill>
                  <a:schemeClr val="accent2"/>
                </a:solidFill>
              </a:rPr>
              <a:t>    - </a:t>
            </a:r>
            <a:r>
              <a:rPr lang="ru-RU" altLang="ru-RU" sz="2400" dirty="0">
                <a:solidFill>
                  <a:schemeClr val="accent2"/>
                </a:solidFill>
              </a:rPr>
              <a:t>пункта 16 раздела 3 — структура основной образовательной программы начального общего образования;</a:t>
            </a:r>
            <a:r>
              <a:rPr lang="ru-RU" altLang="ru-RU" sz="2800" dirty="0">
                <a:solidFill>
                  <a:schemeClr val="accent2"/>
                </a:solidFill>
              </a:rPr>
              <a:t>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800" dirty="0">
                <a:solidFill>
                  <a:schemeClr val="accent2"/>
                </a:solidFill>
              </a:rPr>
              <a:t>    </a:t>
            </a:r>
            <a:r>
              <a:rPr lang="ru-RU" altLang="ru-RU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- подпункта 19.5 пункта 19 раздела 3 — структура рабочих программ учебных предметов;</a:t>
            </a:r>
          </a:p>
        </p:txBody>
      </p:sp>
    </p:spTree>
    <p:extLst>
      <p:ext uri="{BB962C8B-B14F-4D97-AF65-F5344CB8AC3E}">
        <p14:creationId xmlns:p14="http://schemas.microsoft.com/office/powerpoint/2010/main" val="19195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6600FF"/>
                </a:solidFill>
              </a:rPr>
              <a:t>Типичные нарушения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4" y="1471749"/>
            <a:ext cx="8596668" cy="4569613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>
                <a:solidFill>
                  <a:schemeClr val="accent2"/>
                </a:solidFill>
              </a:rPr>
              <a:t>19.1. Пояснительная </a:t>
            </a:r>
            <a:r>
              <a:rPr lang="ru-RU" sz="2400" dirty="0" smtClean="0">
                <a:solidFill>
                  <a:schemeClr val="accent2"/>
                </a:solidFill>
              </a:rPr>
              <a:t>записка:</a:t>
            </a:r>
            <a:endParaRPr lang="ru-RU" sz="2400" dirty="0">
              <a:solidFill>
                <a:schemeClr val="accent2"/>
              </a:solidFill>
            </a:endParaRPr>
          </a:p>
          <a:p>
            <a:r>
              <a:rPr lang="ru-RU" sz="2400" dirty="0">
                <a:solidFill>
                  <a:schemeClr val="accent2"/>
                </a:solidFill>
              </a:rPr>
              <a:t>1) цели реализации основной образовательной программы начального общего образования, конкретизированные в соответствии с требованиями Стандарта к результатам освоения обучающимися основной образовательной программы начального общего образования;</a:t>
            </a:r>
          </a:p>
          <a:p>
            <a:r>
              <a:rPr lang="ru-RU" sz="2400" dirty="0">
                <a:solidFill>
                  <a:schemeClr val="accent2"/>
                </a:solidFill>
              </a:rPr>
              <a:t>2) принципы и подходы к формированию основной образовательной программы начального общего образования и состава участников образовательных отношений конкретной организации, осуществляющей образовательную деятельность;</a:t>
            </a:r>
          </a:p>
          <a:p>
            <a:r>
              <a:rPr lang="ru-RU" sz="2400" dirty="0">
                <a:solidFill>
                  <a:schemeClr val="accent2"/>
                </a:solidFill>
              </a:rPr>
              <a:t>(</a:t>
            </a:r>
            <a:r>
              <a:rPr lang="ru-RU" sz="2400" dirty="0" err="1">
                <a:solidFill>
                  <a:schemeClr val="accent2"/>
                </a:solidFill>
              </a:rPr>
              <a:t>пп</a:t>
            </a:r>
            <a:r>
              <a:rPr lang="ru-RU" sz="2400" dirty="0">
                <a:solidFill>
                  <a:schemeClr val="accent2"/>
                </a:solidFill>
              </a:rPr>
              <a:t>. 2 в ред. </a:t>
            </a:r>
            <a:r>
              <a:rPr lang="ru-RU" sz="2400" dirty="0">
                <a:solidFill>
                  <a:schemeClr val="accent2"/>
                </a:solidFill>
                <a:hlinkClick r:id="rId2"/>
              </a:rPr>
              <a:t>Приказа</a:t>
            </a:r>
            <a:r>
              <a:rPr lang="ru-RU" sz="2400" dirty="0">
                <a:solidFill>
                  <a:schemeClr val="accent2"/>
                </a:solidFill>
              </a:rPr>
              <a:t> Минобрнауки России от 29.12.2014 N 1643)</a:t>
            </a:r>
          </a:p>
          <a:p>
            <a:r>
              <a:rPr lang="ru-RU" sz="2400" dirty="0">
                <a:solidFill>
                  <a:schemeClr val="accent2"/>
                </a:solidFill>
              </a:rPr>
              <a:t>3) общую характеристику основной образовательной программы начального общего образования;</a:t>
            </a:r>
          </a:p>
          <a:p>
            <a:r>
              <a:rPr lang="ru-RU" sz="2400" dirty="0">
                <a:solidFill>
                  <a:schemeClr val="accent2"/>
                </a:solidFill>
              </a:rPr>
              <a:t>4) общие подходы к организации внеурочной деятельности.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2"/>
                </a:solidFill>
              </a:rPr>
              <a:t>(</a:t>
            </a:r>
            <a:r>
              <a:rPr lang="ru-RU" sz="2400" dirty="0" err="1">
                <a:solidFill>
                  <a:schemeClr val="accent2"/>
                </a:solidFill>
              </a:rPr>
              <a:t>пп</a:t>
            </a:r>
            <a:r>
              <a:rPr lang="ru-RU" sz="2400" dirty="0">
                <a:solidFill>
                  <a:schemeClr val="accent2"/>
                </a:solidFill>
              </a:rPr>
              <a:t>. 4 введен </a:t>
            </a:r>
            <a:r>
              <a:rPr lang="ru-RU" sz="2400" dirty="0">
                <a:solidFill>
                  <a:schemeClr val="accent2"/>
                </a:solidFill>
                <a:hlinkClick r:id="rId3"/>
              </a:rPr>
              <a:t>Приказом</a:t>
            </a:r>
            <a:r>
              <a:rPr lang="ru-RU" sz="2400" dirty="0">
                <a:solidFill>
                  <a:schemeClr val="accent2"/>
                </a:solidFill>
              </a:rPr>
              <a:t> Минобрнауки России от 22.09.2011 N 2357)</a:t>
            </a:r>
          </a:p>
          <a:p>
            <a:pPr algn="just" eaLnBrk="1" hangingPunct="1"/>
            <a:endParaRPr lang="ru-RU" altLang="ru-RU" sz="24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38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6600FF"/>
                </a:solidFill>
              </a:rPr>
              <a:t>Типичные нарушения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4" y="1471749"/>
            <a:ext cx="8596668" cy="456961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dirty="0">
                <a:solidFill>
                  <a:schemeClr val="accent2"/>
                </a:solidFill>
              </a:rPr>
              <a:t>19.6. Программа духовно-нравственного развития, воспитания обучающихся при получении начального общего образования (далее - Программа) должна быть направлена на обеспечение духовно-нравственного развития обучающихся в единстве урочной, внеурочной и внешкольной деятельности, в совместной педагогической работе организации, осуществляющей образовательную деятельность, семьи и других институтов общества.</a:t>
            </a:r>
          </a:p>
          <a:p>
            <a:pPr algn="just"/>
            <a:r>
              <a:rPr lang="ru-RU" sz="2400" dirty="0">
                <a:solidFill>
                  <a:schemeClr val="accent2"/>
                </a:solidFill>
              </a:rPr>
              <a:t>(в ред. </a:t>
            </a:r>
            <a:r>
              <a:rPr lang="ru-RU" sz="2400" dirty="0">
                <a:solidFill>
                  <a:schemeClr val="accent2"/>
                </a:solidFill>
                <a:hlinkClick r:id="rId2"/>
              </a:rPr>
              <a:t>Приказа</a:t>
            </a:r>
            <a:r>
              <a:rPr lang="ru-RU" sz="2400" dirty="0">
                <a:solidFill>
                  <a:schemeClr val="accent2"/>
                </a:solidFill>
              </a:rPr>
              <a:t> Минобрнауки России от 29.12.2014 N 1643</a:t>
            </a:r>
            <a:r>
              <a:rPr lang="ru-RU" sz="2400" dirty="0" smtClean="0">
                <a:solidFill>
                  <a:schemeClr val="accent2"/>
                </a:solidFill>
              </a:rPr>
              <a:t>)</a:t>
            </a:r>
          </a:p>
          <a:p>
            <a:pPr algn="just"/>
            <a:r>
              <a:rPr lang="ru-RU" sz="2400" dirty="0">
                <a:solidFill>
                  <a:schemeClr val="accent2"/>
                </a:solidFill>
              </a:rPr>
              <a:t>Программа должна содержать перечень планируемых результатов воспитания - формируемых ценностных ориентаций, социальных компетенций, моделей поведения младших школьников, рекомендации по организации и текущему педагогическому контролю результатов урочной и внеурочной деятельности</a:t>
            </a:r>
          </a:p>
          <a:p>
            <a:pPr algn="just" eaLnBrk="1" hangingPunct="1"/>
            <a:endParaRPr lang="ru-RU" altLang="ru-RU" sz="24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5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Нормативно-правовая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99035"/>
            <a:ext cx="8596668" cy="388077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Статья  11  </a:t>
            </a:r>
            <a:r>
              <a:rPr lang="ru-RU" dirty="0">
                <a:solidFill>
                  <a:schemeClr val="accent2"/>
                </a:solidFill>
              </a:rPr>
              <a:t>Федерального Закона  от 29.12.2012 № 273 - ФЗ 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  «Об образовании в Российской </a:t>
            </a:r>
            <a:r>
              <a:rPr lang="ru-RU" dirty="0" smtClean="0">
                <a:solidFill>
                  <a:schemeClr val="accent2"/>
                </a:solidFill>
              </a:rPr>
              <a:t>Федерации».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Приказ Министерства образования и науки Российской Федерации от 06.09.2009 № 373 «Об утверждении и введении в действие федерального государственного образовательного стандарта начального общего образования»;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Приказ Министерства образования и науки Российской Федерации от 17.12.2010 № 1897 «Об утверждении федерального государственного образовательного стандарта основного общего образования»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Приказ Министерства образования и науки Российской Федерации от 17.05.2012 № 413 «Об утверждении федерального государственного образовательного стандарта среднего 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  <a:r>
              <a:rPr lang="ru-RU" dirty="0">
                <a:solidFill>
                  <a:schemeClr val="accent2"/>
                </a:solidFill>
              </a:rPr>
              <a:t>общего образования</a:t>
            </a:r>
            <a:r>
              <a:rPr lang="ru-RU" dirty="0" smtClean="0">
                <a:solidFill>
                  <a:schemeClr val="accent2"/>
                </a:solidFill>
              </a:rPr>
              <a:t>»;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Последние изменения в стандарты 29.12.2014</a:t>
            </a:r>
            <a:endParaRPr lang="ru-RU" dirty="0">
              <a:solidFill>
                <a:srgbClr val="FF0000"/>
              </a:solidFill>
            </a:endParaRPr>
          </a:p>
          <a:p>
            <a:pPr algn="just"/>
            <a:endParaRPr lang="ru-RU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17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6600FF"/>
                </a:solidFill>
              </a:rPr>
              <a:t>Типичные нарушения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нарушение приказа Министерства образования и науки Российской Федерации от 06.10.2009  № 373 «Об утверждении и введение в действие федерального  государственного образовательного стандарта начального общего образования», в редакции Приказов Министерства образования и науки Российской Федерации от 26.11.2010 № 1241, от 22.09.2011 №2357, от 18.12.2012 №1060 в части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dirty="0">
                <a:solidFill>
                  <a:schemeClr val="accent2"/>
                </a:solidFill>
              </a:rPr>
              <a:t>    - </a:t>
            </a:r>
            <a:r>
              <a:rPr lang="ru-RU" altLang="ru-RU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подпункта 19.7 пункта 19 раздела 3 — не отражена в основной образовательной программе начального общего образования программа формирования экологической </a:t>
            </a:r>
            <a:r>
              <a:rPr lang="ru-RU" altLang="ru-RU" sz="24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культуры (отсутствует последовательность обязательных компонентов);</a:t>
            </a:r>
            <a:endParaRPr lang="ru-RU" altLang="ru-RU" sz="24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dirty="0">
                <a:solidFill>
                  <a:schemeClr val="accent2"/>
                </a:solidFill>
              </a:rPr>
              <a:t>    </a:t>
            </a:r>
            <a:r>
              <a:rPr lang="ru-RU" altLang="ru-RU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- подпункта 19.10  пункта 19 раздела 3 - отсутствует в основной образовательной программе план внеурочной </a:t>
            </a:r>
            <a:r>
              <a:rPr lang="ru-RU" altLang="ru-RU" sz="24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деятельности (или направления, объём, формы);</a:t>
            </a:r>
            <a:endParaRPr lang="ru-RU" altLang="ru-RU" sz="24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42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6600FF"/>
                </a:solidFill>
              </a:rPr>
              <a:t>Типичные нарушения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3" y="1271451"/>
            <a:ext cx="10408677" cy="4769911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ru-RU" sz="1200" dirty="0">
                <a:solidFill>
                  <a:schemeClr val="accent2"/>
                </a:solidFill>
              </a:rPr>
              <a:t>19.8. Программа коррекционной работы </a:t>
            </a:r>
            <a:endParaRPr lang="ru-RU" sz="1200" dirty="0" smtClean="0">
              <a:solidFill>
                <a:schemeClr val="accent2"/>
              </a:solidFill>
            </a:endParaRPr>
          </a:p>
          <a:p>
            <a:pPr algn="just"/>
            <a:r>
              <a:rPr lang="ru-RU" sz="1200" dirty="0">
                <a:solidFill>
                  <a:schemeClr val="accent2"/>
                </a:solidFill>
              </a:rPr>
              <a:t>Программа коррекционной работы должна содержать:</a:t>
            </a:r>
          </a:p>
          <a:p>
            <a:pPr algn="just"/>
            <a:r>
              <a:rPr lang="ru-RU" sz="1200" dirty="0">
                <a:solidFill>
                  <a:schemeClr val="accent2"/>
                </a:solidFill>
              </a:rPr>
              <a:t>перечень, содержание и план реализации индивидуально ориентированных коррекционных мероприятий, обеспечивающих удовлетворение особых образовательных потребностей детей с ограниченными возможностями здоровья, их интеграцию в организации, осуществляющей образовательную деятельность и освоение ими основной образовательной программы начального общего образования;</a:t>
            </a:r>
          </a:p>
          <a:p>
            <a:pPr algn="just"/>
            <a:r>
              <a:rPr lang="ru-RU" sz="1200" dirty="0">
                <a:solidFill>
                  <a:schemeClr val="accent2"/>
                </a:solidFill>
              </a:rPr>
              <a:t>(в ред. </a:t>
            </a:r>
            <a:r>
              <a:rPr lang="ru-RU" sz="1200" dirty="0">
                <a:solidFill>
                  <a:schemeClr val="accent2"/>
                </a:solidFill>
                <a:hlinkClick r:id="rId2"/>
              </a:rPr>
              <a:t>Приказа</a:t>
            </a:r>
            <a:r>
              <a:rPr lang="ru-RU" sz="1200" dirty="0">
                <a:solidFill>
                  <a:schemeClr val="accent2"/>
                </a:solidFill>
              </a:rPr>
              <a:t> Минобрнауки России от 29.12.2014 N 1643)</a:t>
            </a:r>
          </a:p>
          <a:p>
            <a:pPr algn="just"/>
            <a:r>
              <a:rPr lang="ru-RU" sz="1200" dirty="0">
                <a:solidFill>
                  <a:schemeClr val="accent2"/>
                </a:solidFill>
              </a:rPr>
              <a:t>систему комплексного психолого-медико-педагогического сопровождения детей с ограниченными возможностями здоровья в условиях образовательной деятельности, включающего психолого-медико-педагогическое обследование детей с целью выявления их особых образовательных потребностей, мониторинг динамики развития детей, их успешности в освоении основной образовательной программы начального общего образования, корректировку коррекционных мероприятий;</a:t>
            </a:r>
          </a:p>
          <a:p>
            <a:pPr algn="just"/>
            <a:r>
              <a:rPr lang="ru-RU" sz="1200" dirty="0">
                <a:solidFill>
                  <a:schemeClr val="accent2"/>
                </a:solidFill>
              </a:rPr>
              <a:t>(в ред. </a:t>
            </a:r>
            <a:r>
              <a:rPr lang="ru-RU" sz="1200" dirty="0">
                <a:solidFill>
                  <a:schemeClr val="accent2"/>
                </a:solidFill>
                <a:hlinkClick r:id="rId3"/>
              </a:rPr>
              <a:t>Приказа</a:t>
            </a:r>
            <a:r>
              <a:rPr lang="ru-RU" sz="1200" dirty="0">
                <a:solidFill>
                  <a:schemeClr val="accent2"/>
                </a:solidFill>
              </a:rPr>
              <a:t> Минобрнауки России от 29.12.2014 N 1643)</a:t>
            </a:r>
          </a:p>
          <a:p>
            <a:pPr algn="just"/>
            <a:r>
              <a:rPr lang="ru-RU" sz="1200" dirty="0">
                <a:solidFill>
                  <a:schemeClr val="accent2"/>
                </a:solidFill>
              </a:rPr>
              <a:t>описание специальных условий обучения и воспитания детей с ограниченными возможностями здоровья, в том числе </a:t>
            </a:r>
            <a:r>
              <a:rPr lang="ru-RU" sz="1200" dirty="0" err="1">
                <a:solidFill>
                  <a:schemeClr val="accent2"/>
                </a:solidFill>
              </a:rPr>
              <a:t>безбарьерной</a:t>
            </a:r>
            <a:r>
              <a:rPr lang="ru-RU" sz="1200" dirty="0">
                <a:solidFill>
                  <a:schemeClr val="accent2"/>
                </a:solidFill>
              </a:rPr>
              <a:t> среды их жизнедеятельности, использование адаптированных образовательных программ начального общего образования и методов обучения и воспитания, специальных учебников, учебных пособий и дидактических материалов, технических средств обучения коллективного и индивидуального пользования, предоставление услуг ассистента (помощника), оказывающего детям необходимую техническую помощь, проведение групповых и индивидуальных коррекционных занятий;</a:t>
            </a:r>
          </a:p>
          <a:p>
            <a:pPr algn="just"/>
            <a:r>
              <a:rPr lang="ru-RU" sz="1200" dirty="0">
                <a:solidFill>
                  <a:schemeClr val="accent2"/>
                </a:solidFill>
              </a:rPr>
              <a:t>(в ред. </a:t>
            </a:r>
            <a:r>
              <a:rPr lang="ru-RU" sz="1200" dirty="0">
                <a:solidFill>
                  <a:schemeClr val="accent2"/>
                </a:solidFill>
                <a:hlinkClick r:id="rId4"/>
              </a:rPr>
              <a:t>Приказа</a:t>
            </a:r>
            <a:r>
              <a:rPr lang="ru-RU" sz="1200" dirty="0">
                <a:solidFill>
                  <a:schemeClr val="accent2"/>
                </a:solidFill>
              </a:rPr>
              <a:t> Минобрнауки России от 29.12.2014 N 1643)</a:t>
            </a:r>
          </a:p>
          <a:p>
            <a:pPr algn="just"/>
            <a:r>
              <a:rPr lang="ru-RU" sz="1200" dirty="0">
                <a:solidFill>
                  <a:schemeClr val="accent2"/>
                </a:solidFill>
              </a:rPr>
              <a:t>механизм взаимодействия в разработке и реализации коррекционных мероприятий учителей, специалистов в области коррекционной педагогики, медицинских работников организации, осуществляющей образовательную деятельность и других организаций, специализирующихся в области семьи и других институтов общества, который должен обеспечиваться в единстве урочной, внеурочной и внешкольной деятельности;</a:t>
            </a:r>
          </a:p>
          <a:p>
            <a:pPr algn="just"/>
            <a:r>
              <a:rPr lang="ru-RU" sz="1200" dirty="0">
                <a:solidFill>
                  <a:schemeClr val="accent2"/>
                </a:solidFill>
              </a:rPr>
              <a:t>(в ред. </a:t>
            </a:r>
            <a:r>
              <a:rPr lang="ru-RU" sz="1200" dirty="0">
                <a:solidFill>
                  <a:schemeClr val="accent2"/>
                </a:solidFill>
                <a:hlinkClick r:id="rId5"/>
              </a:rPr>
              <a:t>Приказа</a:t>
            </a:r>
            <a:r>
              <a:rPr lang="ru-RU" sz="1200" dirty="0">
                <a:solidFill>
                  <a:schemeClr val="accent2"/>
                </a:solidFill>
              </a:rPr>
              <a:t> Минобрнауки России от 29.12.2014 N 1643)</a:t>
            </a:r>
          </a:p>
          <a:p>
            <a:pPr algn="just"/>
            <a:r>
              <a:rPr lang="ru-RU" sz="1200" dirty="0">
                <a:solidFill>
                  <a:schemeClr val="accent2"/>
                </a:solidFill>
              </a:rPr>
              <a:t>планируемые результаты коррекционной работы.</a:t>
            </a:r>
          </a:p>
          <a:p>
            <a:pPr algn="just">
              <a:lnSpc>
                <a:spcPct val="80000"/>
              </a:lnSpc>
            </a:pPr>
            <a:endParaRPr lang="ru-RU" altLang="ru-RU" sz="12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90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6600FF"/>
                </a:solidFill>
              </a:rPr>
              <a:t>Типичные нарушения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1600" dirty="0">
                <a:solidFill>
                  <a:schemeClr val="accent2"/>
                </a:solidFill>
                <a:latin typeface="Times New Roman" panose="02020603050405020304" pitchFamily="18" charset="0"/>
              </a:rPr>
              <a:t>нарушение приказа Министерства образования и науки Российской Федерации от 06.10.2009  № 373 «Об утверждении и введение в действие федерального  государственного образовательного стандарта начального общего образования», в редакции Приказов Министерства образования и науки Российской Федерации от 26.11.2010 № 1241, от 22.09.2011 №2357, от 18.12.2012 №1060 в части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 - подпункта 19.10  пункта 19 раздела 3 – план внеурочной деятельности не обеспечивает учёт индивидуальных особенностей и потребностей обучающихся  </a:t>
            </a:r>
            <a:r>
              <a:rPr lang="ru-RU" altLang="ru-RU" sz="20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организации;</a:t>
            </a:r>
            <a:endParaRPr lang="ru-RU" altLang="ru-RU" sz="16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- подпункта 19.11  пункта 19 раздела 3 — не прописана  в основной образовательной программе начального общего образования  система условий реализации основной образовательной программы начального общего образования, в том числе описание имеющихся условий: кадровых, психолого-педагогических, финансовых, а также учебно-методического и информационного обеспечения.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9847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6600FF"/>
                </a:solidFill>
              </a:rPr>
              <a:t>Типичные нарушения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Нарушение приказа Министерства образования и науки Российской Федерации от 09.03.2004 № 1312, в ред. приказов Минобрнауки РФ от 20.08.2008 № 241, от 30.08.2010 № 889, от 03.06.2011 № 1994, от 01.02.2012         № 74 «Об утверждении федерального базисного учебного плана и примерных учебных планов для образовательных учреждений российской Федерации, реализующих программы общего образования» (далее ФБУП):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несоответствие количества часов, отведённых в ФБУП на реализацию учебных предметов (информатика, обществознание, русский язык, технология);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отсутствие в учебном плане образовательной области «искусство» в 8,9 классах;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несоответствие структуры учебного плана ФБУП (инвариантная часть и часть, формируемая участниками образовательного процесса);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несоответствие наименований учебных предметов </a:t>
            </a:r>
            <a:r>
              <a:rPr lang="ru-RU" altLang="ru-RU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ФБУП;</a:t>
            </a:r>
            <a:endParaRPr lang="ru-RU" altLang="ru-RU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71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6600FF"/>
                </a:solidFill>
              </a:rPr>
              <a:t>Типичные нарушения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Нарушение приказа Министерства образования и науки Российской Федерации от 09.03.2004 № 1312, в ред. приказов Минобрнауки РФ от 20.08.2008 № 241, от 30.08.2010 № 889, от 03.06.2011 № 1994, от 01.02.2012         № 74 «Об утверждении федерального базисного учебного плана и примерных учебных планов для образовательных учреждений российской Федерации, реализующих программы общего образования» (далее ФБУП):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несоответствие наименований учебных предметов в учебном плане, расписании занятий и записях в классных журналах (чтение – письмо-литература) (!);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несоответствие количества учебных часов, отведённых в учебных планах организаций расписанию занятий (3-4 часа) (!);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</a:rPr>
              <a:t>включение в расписание занятий кружков дополнительного образования</a:t>
            </a:r>
            <a:r>
              <a:rPr lang="ru-RU" altLang="ru-RU" dirty="0">
                <a:solidFill>
                  <a:srgbClr val="660033"/>
                </a:solidFill>
                <a:latin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5902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>
                <a:solidFill>
                  <a:srgbClr val="6600FF"/>
                </a:solidFill>
              </a:rPr>
              <a:t>Грубые нарушения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ru-RU" altLang="ru-RU" sz="1600" dirty="0">
                <a:solidFill>
                  <a:schemeClr val="accent2"/>
                </a:solidFill>
                <a:latin typeface="Times New Roman" panose="02020603050405020304" pitchFamily="18" charset="0"/>
              </a:rPr>
              <a:t>Нарушение подпункта 1, пункта 6, статьи 28 Федерального Закона Российской Федерации «Об образовании в Российской Федерации». приказа Министерства образования и науки Российской Федерации от 09.03.2004 № 1312, в ред. приказов Минобрнауки РФ от 20.08.2008 № 241, от 30.08.2010 № 889, от 03.06.2011 № 1994, от 01.02.2012         № 74 «Об утверждении федерального базисного учебного плана и примерных учебных планов для образовательных учреждений российской Федерации, реализующих программы общего образования» (далее ФБУП):</a:t>
            </a:r>
            <a:r>
              <a:rPr lang="ru-RU" altLang="ru-RU" sz="2000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	реализация образовательных программ не в полном объёме (предметы образовательной области «искусство», физическая культура, </a:t>
            </a:r>
            <a:r>
              <a:rPr lang="ru-RU" altLang="ru-RU" sz="24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информатика</a:t>
            </a:r>
            <a:r>
              <a:rPr lang="ru-RU" altLang="ru-RU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)</a:t>
            </a:r>
            <a:r>
              <a:rPr lang="ru-RU" altLang="ru-RU" sz="2400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.</a:t>
            </a:r>
            <a:endParaRPr lang="ru-RU" altLang="ru-RU" sz="24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17303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970" y="1027611"/>
            <a:ext cx="8090263" cy="2112135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cs typeface="Aparajita" panose="020B0604020202020204" pitchFamily="34" charset="0"/>
              </a:rPr>
              <a:t>СПАСИБО ЗА ВНИМАНИЕ!</a:t>
            </a:r>
            <a:br>
              <a:rPr lang="ru-RU" sz="4800" dirty="0" smtClean="0">
                <a:cs typeface="Aparajita" panose="020B0604020202020204" pitchFamily="34" charset="0"/>
              </a:rPr>
            </a:br>
            <a:r>
              <a:rPr lang="en-US" sz="4800" dirty="0" smtClean="0">
                <a:cs typeface="Aparajita" panose="020B0604020202020204" pitchFamily="34" charset="0"/>
                <a:hlinkClick r:id="rId2"/>
              </a:rPr>
              <a:t>av.dmitriyev@edu.pskov.ru</a:t>
            </a:r>
            <a:r>
              <a:rPr lang="ru-RU" sz="5400" dirty="0" smtClean="0">
                <a:cs typeface="Aparajita" panose="020B0604020202020204" pitchFamily="34" charset="0"/>
              </a:rPr>
              <a:t/>
            </a:r>
            <a:br>
              <a:rPr lang="ru-RU" sz="5400" dirty="0" smtClean="0">
                <a:cs typeface="Aparajita" panose="020B0604020202020204" pitchFamily="34" charset="0"/>
              </a:rPr>
            </a:br>
            <a:endParaRPr lang="ru-RU" sz="5400" dirty="0">
              <a:cs typeface="Aparajita" panose="020B0604020202020204" pitchFamily="34" charset="0"/>
            </a:endParaRPr>
          </a:p>
        </p:txBody>
      </p:sp>
      <p:pic>
        <p:nvPicPr>
          <p:cNvPr id="1026" name="Picture 2" descr="&amp;Ncy;&amp;acy;&amp;tcy;&amp;acy;&amp;shcy;&amp;acy; Happy, &amp;scy; &amp;dcy;&amp;ncy;&amp;iocy;&amp;mcy; &amp;rcy;&amp;ocy;&amp;zhcy;&amp;dcy;&amp;iecy;&amp;ncy;&amp;icy;&amp;yacy;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89" y="3139746"/>
            <a:ext cx="4389122" cy="329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97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ФГОС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58835"/>
            <a:ext cx="8596668" cy="448252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accent2"/>
                </a:solidFill>
              </a:rPr>
              <a:t>Статья 2 Федерального закона от 29.12.2012 № 273-ФЗ «Об образовании в Российской Федерации, часть 9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образовательная программа - комплекс основных характеристик образования </a:t>
            </a:r>
            <a:r>
              <a:rPr lang="ru-RU" dirty="0">
                <a:solidFill>
                  <a:schemeClr val="accent5"/>
                </a:solidFill>
              </a:rPr>
              <a:t>(объем, содержание, планируемые результаты), организационно-педагогических условий и в случаях, предусмотренных настоящим Федеральным законом, форм аттестации,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а также оценочных и методических материалов</a:t>
            </a:r>
            <a:r>
              <a:rPr lang="ru-RU" dirty="0" smtClean="0">
                <a:solidFill>
                  <a:schemeClr val="accent5"/>
                </a:solidFill>
              </a:rPr>
              <a:t>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Статья </a:t>
            </a:r>
            <a:r>
              <a:rPr lang="ru-RU" dirty="0" smtClean="0">
                <a:solidFill>
                  <a:schemeClr val="accent2"/>
                </a:solidFill>
              </a:rPr>
              <a:t>28 </a:t>
            </a:r>
            <a:r>
              <a:rPr lang="ru-RU" dirty="0">
                <a:solidFill>
                  <a:schemeClr val="accent2"/>
                </a:solidFill>
              </a:rPr>
              <a:t>Федерального закона от 29.12.2012 № 273-ФЗ «Об образовании в Российской Федерации</a:t>
            </a:r>
            <a:r>
              <a:rPr lang="ru-RU" dirty="0" smtClean="0">
                <a:solidFill>
                  <a:schemeClr val="accent2"/>
                </a:solidFill>
              </a:rPr>
              <a:t>, «Компетенция</a:t>
            </a:r>
            <a:r>
              <a:rPr lang="ru-RU" dirty="0">
                <a:solidFill>
                  <a:schemeClr val="accent2"/>
                </a:solidFill>
              </a:rPr>
              <a:t>, права, обязанности и ответственность образовательной </a:t>
            </a:r>
            <a:r>
              <a:rPr lang="ru-RU" dirty="0" smtClean="0">
                <a:solidFill>
                  <a:schemeClr val="accent2"/>
                </a:solidFill>
              </a:rPr>
              <a:t>организации», часть 6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 разработка и утверждение образовательных программ образовательной организации;</a:t>
            </a:r>
          </a:p>
          <a:p>
            <a:pPr algn="just"/>
            <a:endParaRPr lang="ru-RU" dirty="0"/>
          </a:p>
          <a:p>
            <a:pPr algn="just"/>
            <a:endParaRPr lang="ru-RU" dirty="0">
              <a:solidFill>
                <a:schemeClr val="accent2"/>
              </a:solidFill>
            </a:endParaRPr>
          </a:p>
          <a:p>
            <a:pPr algn="just"/>
            <a:endParaRPr lang="ru-RU" dirty="0">
              <a:solidFill>
                <a:schemeClr val="accent5"/>
              </a:solidFill>
            </a:endParaRPr>
          </a:p>
          <a:p>
            <a:pPr algn="just"/>
            <a:endParaRPr lang="ru-RU" dirty="0">
              <a:solidFill>
                <a:schemeClr val="accent2"/>
              </a:solidFill>
            </a:endParaRPr>
          </a:p>
          <a:p>
            <a:pPr algn="just"/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65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ФГОС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58835"/>
            <a:ext cx="8596668" cy="44825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chemeClr val="accent2"/>
                </a:solidFill>
              </a:rPr>
              <a:t>Федеральный государственный образовательный стандарт </a:t>
            </a:r>
            <a:r>
              <a:rPr lang="ru-RU" dirty="0" smtClean="0">
                <a:solidFill>
                  <a:schemeClr val="accent2"/>
                </a:solidFill>
              </a:rPr>
              <a:t>начального, основного общего, среднего </a:t>
            </a:r>
            <a:r>
              <a:rPr lang="ru-RU" dirty="0">
                <a:solidFill>
                  <a:schemeClr val="accent2"/>
                </a:solidFill>
              </a:rPr>
              <a:t>общего образования (далее - Стандарт) представляет собой совокупность требований, </a:t>
            </a:r>
            <a:r>
              <a:rPr lang="ru-RU" dirty="0">
                <a:solidFill>
                  <a:schemeClr val="accent4"/>
                </a:solidFill>
              </a:rPr>
              <a:t>обязательных при реализации основной образовательной программы начального общего образования образовательными учреждениями, имеющими государственную </a:t>
            </a:r>
            <a:r>
              <a:rPr lang="ru-RU" dirty="0" smtClean="0">
                <a:solidFill>
                  <a:schemeClr val="accent4"/>
                </a:solidFill>
              </a:rPr>
              <a:t>аккредитацию.</a:t>
            </a:r>
          </a:p>
          <a:p>
            <a:r>
              <a:rPr lang="ru-RU" dirty="0">
                <a:solidFill>
                  <a:schemeClr val="accent2"/>
                </a:solidFill>
              </a:rPr>
              <a:t>Стандарт включает в себя требования:</a:t>
            </a:r>
          </a:p>
          <a:p>
            <a:r>
              <a:rPr lang="ru-RU" dirty="0">
                <a:solidFill>
                  <a:schemeClr val="accent2"/>
                </a:solidFill>
              </a:rPr>
              <a:t>к результатам освоения основной образовательной программы начального общего образования;</a:t>
            </a:r>
          </a:p>
          <a:p>
            <a:r>
              <a:rPr lang="ru-RU" dirty="0">
                <a:solidFill>
                  <a:schemeClr val="accent2"/>
                </a:solidFill>
              </a:rPr>
              <a:t>к структуре основной образовательной программы начального общего образования, в том числе требования к соотношению частей основной образовательной программы и их объему, а также к соотношению обязательной части основной образовательной программы и части, формируемой участниками образовательного процесса;</a:t>
            </a:r>
          </a:p>
          <a:p>
            <a:r>
              <a:rPr lang="ru-RU" dirty="0">
                <a:solidFill>
                  <a:schemeClr val="accent2"/>
                </a:solidFill>
              </a:rPr>
              <a:t>к условиям реализации основной образовательной программы начального общего образования, в том числе кадровым, финансовым, материально-техническим и иным условиям.</a:t>
            </a:r>
          </a:p>
          <a:p>
            <a:pPr algn="just"/>
            <a:endParaRPr lang="ru-RU" dirty="0">
              <a:solidFill>
                <a:schemeClr val="accent4"/>
              </a:solidFill>
            </a:endParaRPr>
          </a:p>
          <a:p>
            <a:pPr algn="just"/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53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ФГОС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58835"/>
            <a:ext cx="8596668" cy="448252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accent2"/>
                </a:solidFill>
              </a:rPr>
              <a:t>Требования к структуре основной образовательной программы: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2"/>
                </a:solidFill>
              </a:rPr>
              <a:t>Раздел 3, часть 16 ФГОС НОО;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2"/>
                </a:solidFill>
              </a:rPr>
              <a:t>Раздел 3, часть 14 ФГОС ООО;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2"/>
                </a:solidFill>
              </a:rPr>
              <a:t>Раздел 3, часть 18 ФГОС СОО.</a:t>
            </a:r>
            <a:endParaRPr lang="ru-RU" dirty="0" smtClean="0">
              <a:solidFill>
                <a:schemeClr val="accent4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accent4"/>
                </a:solidFill>
              </a:rPr>
              <a:t>Ремарка: основная образовательная программа основного общего и среднего общего образования должна соответствовать требованиям статьи 2 Закона (до полного перехода образовательной организации на ФГОС)</a:t>
            </a: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7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ФГОС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58835"/>
            <a:ext cx="8596668" cy="448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algn="just"/>
            <a:r>
              <a:rPr lang="ru-RU" dirty="0" smtClean="0">
                <a:solidFill>
                  <a:schemeClr val="accent2"/>
                </a:solidFill>
              </a:rPr>
              <a:t>Обязательная </a:t>
            </a:r>
            <a:r>
              <a:rPr lang="ru-RU" dirty="0">
                <a:solidFill>
                  <a:schemeClr val="accent2"/>
                </a:solidFill>
              </a:rPr>
              <a:t>часть основной образовательной программы начального общего образования составляет </a:t>
            </a:r>
            <a:r>
              <a:rPr lang="ru-RU" dirty="0">
                <a:solidFill>
                  <a:schemeClr val="accent5"/>
                </a:solidFill>
              </a:rPr>
              <a:t>80%</a:t>
            </a:r>
            <a:r>
              <a:rPr lang="ru-RU" dirty="0">
                <a:solidFill>
                  <a:schemeClr val="accent2"/>
                </a:solidFill>
              </a:rPr>
              <a:t>, а часть, формируемая участниками образовательного процесса, - </a:t>
            </a:r>
            <a:r>
              <a:rPr lang="ru-RU" dirty="0">
                <a:solidFill>
                  <a:schemeClr val="accent5"/>
                </a:solidFill>
              </a:rPr>
              <a:t>20%</a:t>
            </a:r>
            <a:r>
              <a:rPr lang="ru-RU" dirty="0">
                <a:solidFill>
                  <a:schemeClr val="accent2"/>
                </a:solidFill>
              </a:rPr>
              <a:t> от общего объема основной образовательной программы начального общего образования</a:t>
            </a:r>
            <a:r>
              <a:rPr lang="ru-RU" dirty="0" smtClean="0">
                <a:solidFill>
                  <a:schemeClr val="accent2"/>
                </a:solidFill>
              </a:rPr>
              <a:t>.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Обязательная часть основной образовательной программы </a:t>
            </a:r>
            <a:r>
              <a:rPr lang="ru-RU" dirty="0" smtClean="0">
                <a:solidFill>
                  <a:schemeClr val="accent2"/>
                </a:solidFill>
              </a:rPr>
              <a:t>основного </a:t>
            </a:r>
            <a:r>
              <a:rPr lang="ru-RU" dirty="0">
                <a:solidFill>
                  <a:schemeClr val="accent2"/>
                </a:solidFill>
              </a:rPr>
              <a:t>общего образования составляет </a:t>
            </a:r>
            <a:r>
              <a:rPr lang="ru-RU" dirty="0" smtClean="0">
                <a:solidFill>
                  <a:schemeClr val="accent5"/>
                </a:solidFill>
              </a:rPr>
              <a:t>70</a:t>
            </a:r>
            <a:r>
              <a:rPr lang="ru-RU" dirty="0">
                <a:solidFill>
                  <a:schemeClr val="accent5"/>
                </a:solidFill>
              </a:rPr>
              <a:t>%</a:t>
            </a:r>
            <a:r>
              <a:rPr lang="ru-RU" dirty="0">
                <a:solidFill>
                  <a:schemeClr val="accent2"/>
                </a:solidFill>
              </a:rPr>
              <a:t>, а часть, формируемая участниками образовательного процесса, - </a:t>
            </a:r>
            <a:r>
              <a:rPr lang="ru-RU" dirty="0" smtClean="0">
                <a:solidFill>
                  <a:schemeClr val="accent5"/>
                </a:solidFill>
              </a:rPr>
              <a:t>30</a:t>
            </a:r>
            <a:r>
              <a:rPr lang="ru-RU" dirty="0">
                <a:solidFill>
                  <a:schemeClr val="accent5"/>
                </a:solidFill>
              </a:rPr>
              <a:t>%</a:t>
            </a:r>
            <a:r>
              <a:rPr lang="ru-RU" dirty="0">
                <a:solidFill>
                  <a:schemeClr val="accent2"/>
                </a:solidFill>
              </a:rPr>
              <a:t> от общего объема основной образовательной программы начального общего образования</a:t>
            </a:r>
            <a:r>
              <a:rPr lang="ru-RU" dirty="0" smtClean="0">
                <a:solidFill>
                  <a:schemeClr val="accent2"/>
                </a:solidFill>
              </a:rPr>
              <a:t>.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Обязательная часть основной образовательной программы </a:t>
            </a:r>
            <a:r>
              <a:rPr lang="ru-RU" dirty="0" smtClean="0">
                <a:solidFill>
                  <a:schemeClr val="accent2"/>
                </a:solidFill>
              </a:rPr>
              <a:t>среднего </a:t>
            </a:r>
            <a:r>
              <a:rPr lang="ru-RU" dirty="0">
                <a:solidFill>
                  <a:schemeClr val="accent2"/>
                </a:solidFill>
              </a:rPr>
              <a:t>общего образования составляет </a:t>
            </a:r>
            <a:r>
              <a:rPr lang="ru-RU" dirty="0" smtClean="0">
                <a:solidFill>
                  <a:schemeClr val="accent5"/>
                </a:solidFill>
              </a:rPr>
              <a:t>60</a:t>
            </a:r>
            <a:r>
              <a:rPr lang="ru-RU" dirty="0">
                <a:solidFill>
                  <a:schemeClr val="accent5"/>
                </a:solidFill>
              </a:rPr>
              <a:t>%</a:t>
            </a:r>
            <a:r>
              <a:rPr lang="ru-RU" dirty="0">
                <a:solidFill>
                  <a:schemeClr val="accent2"/>
                </a:solidFill>
              </a:rPr>
              <a:t>, а часть, формируемая участниками образовательного процесса, - </a:t>
            </a:r>
            <a:r>
              <a:rPr lang="ru-RU" dirty="0" smtClean="0">
                <a:solidFill>
                  <a:schemeClr val="accent5"/>
                </a:solidFill>
              </a:rPr>
              <a:t>40</a:t>
            </a:r>
            <a:r>
              <a:rPr lang="ru-RU" dirty="0">
                <a:solidFill>
                  <a:schemeClr val="accent5"/>
                </a:solidFill>
              </a:rPr>
              <a:t>%</a:t>
            </a:r>
            <a:r>
              <a:rPr lang="ru-RU" dirty="0">
                <a:solidFill>
                  <a:schemeClr val="accent2"/>
                </a:solidFill>
              </a:rPr>
              <a:t> от общего объема основной образовательной программы начального общего образования.</a:t>
            </a:r>
          </a:p>
          <a:p>
            <a:pPr algn="just"/>
            <a:endParaRPr lang="ru-RU" dirty="0">
              <a:solidFill>
                <a:schemeClr val="accent2"/>
              </a:solidFill>
            </a:endParaRPr>
          </a:p>
          <a:p>
            <a:pPr algn="just"/>
            <a:endParaRPr lang="ru-RU" dirty="0">
              <a:solidFill>
                <a:schemeClr val="accent2"/>
              </a:solidFill>
            </a:endParaRPr>
          </a:p>
          <a:p>
            <a:pPr algn="just"/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43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ФГОС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58835"/>
            <a:ext cx="8596668" cy="448252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chemeClr val="accent2"/>
                </a:solidFill>
              </a:rPr>
              <a:t>На примере ФГОС ООО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Основная образовательная программа начального общего образования должна содержать три раздела: </a:t>
            </a:r>
            <a:r>
              <a:rPr lang="ru-RU" dirty="0">
                <a:solidFill>
                  <a:schemeClr val="accent5"/>
                </a:solidFill>
              </a:rPr>
              <a:t>целевой, содержательный и организационный.</a:t>
            </a:r>
          </a:p>
          <a:p>
            <a:pPr algn="just"/>
            <a:r>
              <a:rPr lang="ru-RU" dirty="0">
                <a:solidFill>
                  <a:schemeClr val="accent5"/>
                </a:solidFill>
              </a:rPr>
              <a:t>Целевой раздел </a:t>
            </a:r>
            <a:r>
              <a:rPr lang="ru-RU" dirty="0">
                <a:solidFill>
                  <a:schemeClr val="accent2"/>
                </a:solidFill>
              </a:rPr>
              <a:t>определяет общее назначение, цели, задачи и планируемые результаты реализации основной образовательной программы начального общего образования, а также способы определения достижения этих целей и результатов.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Целевой раздел включает: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пояснительную записку;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планируемые результаты освоения обучающимися основной образовательной программы начального общего образования;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систему оценки достижения планируемых результатов освоения основной образовательной программы </a:t>
            </a:r>
            <a:r>
              <a:rPr lang="ru-RU" dirty="0" smtClean="0">
                <a:solidFill>
                  <a:schemeClr val="accent2"/>
                </a:solidFill>
              </a:rPr>
              <a:t>основного </a:t>
            </a:r>
            <a:r>
              <a:rPr lang="ru-RU" dirty="0">
                <a:solidFill>
                  <a:schemeClr val="accent2"/>
                </a:solidFill>
              </a:rPr>
              <a:t>общего образования.</a:t>
            </a:r>
          </a:p>
          <a:p>
            <a:pPr algn="just"/>
            <a:endParaRPr lang="ru-RU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ФГОС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88869"/>
            <a:ext cx="8596668" cy="475249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accent2"/>
                </a:solidFill>
              </a:rPr>
              <a:t>На примере ФГОС ООО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программу развития универсальных учебных действий (программу формирования </a:t>
            </a:r>
            <a:r>
              <a:rPr lang="ru-RU" dirty="0" err="1">
                <a:solidFill>
                  <a:schemeClr val="accent2"/>
                </a:solidFill>
              </a:rPr>
              <a:t>общеучебных</a:t>
            </a:r>
            <a:r>
              <a:rPr lang="ru-RU" dirty="0">
                <a:solidFill>
                  <a:schemeClr val="accent2"/>
                </a:solidFill>
              </a:rPr>
              <a:t> умений и навыков) при получении основного общего образования, включающую формирование компетенций обучающихся в области использования информационно-коммуникационных технологий, учебно-исследовательской и проектной деятельности;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(в ред. </a:t>
            </a:r>
            <a:r>
              <a:rPr lang="ru-RU" dirty="0">
                <a:solidFill>
                  <a:schemeClr val="accent2"/>
                </a:solidFill>
                <a:hlinkClick r:id="rId2"/>
              </a:rPr>
              <a:t>Приказа</a:t>
            </a:r>
            <a:r>
              <a:rPr lang="ru-RU" dirty="0">
                <a:solidFill>
                  <a:schemeClr val="accent2"/>
                </a:solidFill>
              </a:rPr>
              <a:t> Минобрнауки России от 29.12.2014 N 1644)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программы отдельных учебных предметов, курсов, в том числе интегрированных;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программу воспитания и социализации обучающихся при получении основного общего образования, включающую такие направления, как духовно-нравственное развитие и воспитание обучающихся, их социализация и профессиональная ориентация, формирование экологической культуры, культуры здорового и безопасного образа жизни;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(в ред. </a:t>
            </a:r>
            <a:r>
              <a:rPr lang="ru-RU" dirty="0">
                <a:solidFill>
                  <a:schemeClr val="accent2"/>
                </a:solidFill>
                <a:hlinkClick r:id="rId2"/>
              </a:rPr>
              <a:t>Приказа</a:t>
            </a:r>
            <a:r>
              <a:rPr lang="ru-RU" dirty="0">
                <a:solidFill>
                  <a:schemeClr val="accent2"/>
                </a:solidFill>
              </a:rPr>
              <a:t> Минобрнауки России от 29.12.2014 N 1644)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программу коррекционной работы &lt;*&gt;.</a:t>
            </a:r>
          </a:p>
          <a:p>
            <a:r>
              <a:rPr lang="ru-RU" dirty="0"/>
              <a:t>--------------------------------</a:t>
            </a:r>
          </a:p>
          <a:p>
            <a:pPr algn="just"/>
            <a:endParaRPr lang="ru-RU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4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ФГОС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58835"/>
            <a:ext cx="8596668" cy="448252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chemeClr val="accent2"/>
                </a:solidFill>
              </a:rPr>
              <a:t>На примере ФГОС </a:t>
            </a:r>
            <a:r>
              <a:rPr lang="ru-RU" dirty="0">
                <a:solidFill>
                  <a:schemeClr val="accent2"/>
                </a:solidFill>
              </a:rPr>
              <a:t>О</a:t>
            </a:r>
            <a:r>
              <a:rPr lang="ru-RU" dirty="0" smtClean="0">
                <a:solidFill>
                  <a:schemeClr val="accent2"/>
                </a:solidFill>
              </a:rPr>
              <a:t>ОО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Организационный раздел должен определять общие рамки организации образовательной деятельности, а также механизм реализации компонентов основной образовательной программы.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(в ред. </a:t>
            </a:r>
            <a:r>
              <a:rPr lang="ru-RU" dirty="0">
                <a:solidFill>
                  <a:schemeClr val="accent2"/>
                </a:solidFill>
                <a:hlinkClick r:id="rId2"/>
              </a:rPr>
              <a:t>Приказа</a:t>
            </a:r>
            <a:r>
              <a:rPr lang="ru-RU" dirty="0">
                <a:solidFill>
                  <a:schemeClr val="accent2"/>
                </a:solidFill>
              </a:rPr>
              <a:t> Минобрнауки России от 29.12.2014 N 1644)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Организационный раздел включает: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учебный план основного общего образования, календарный учебный график и план внеурочной деятельности;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(в ред. </a:t>
            </a:r>
            <a:r>
              <a:rPr lang="ru-RU" dirty="0">
                <a:solidFill>
                  <a:schemeClr val="accent2"/>
                </a:solidFill>
                <a:hlinkClick r:id="rId3"/>
              </a:rPr>
              <a:t>Приказа</a:t>
            </a:r>
            <a:r>
              <a:rPr lang="ru-RU" dirty="0">
                <a:solidFill>
                  <a:schemeClr val="accent2"/>
                </a:solidFill>
              </a:rPr>
              <a:t> Минобрнауки России от 29.12.2014 N 1644)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систему условий реализации образовательной программы основного общего образования в соответствии с требованиями Стандарта; оценочные и методические материалы, а также иные компоненты (по усмотрению организации, осуществляющей образовательную деятельность).</a:t>
            </a:r>
          </a:p>
          <a:p>
            <a:pPr algn="just"/>
            <a:r>
              <a:rPr lang="ru-RU" dirty="0">
                <a:solidFill>
                  <a:schemeClr val="accent2"/>
                </a:solidFill>
              </a:rPr>
              <a:t>(в ред. </a:t>
            </a:r>
            <a:r>
              <a:rPr lang="ru-RU" dirty="0">
                <a:solidFill>
                  <a:schemeClr val="accent2"/>
                </a:solidFill>
                <a:hlinkClick r:id="rId4"/>
              </a:rPr>
              <a:t>Приказа</a:t>
            </a:r>
            <a:r>
              <a:rPr lang="ru-RU" dirty="0">
                <a:solidFill>
                  <a:schemeClr val="accent2"/>
                </a:solidFill>
              </a:rPr>
              <a:t> Минобрнауки России от 29.12.2014 N 1644)</a:t>
            </a:r>
          </a:p>
          <a:p>
            <a:pPr algn="just"/>
            <a:endParaRPr lang="ru-RU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55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210</TotalTime>
  <Words>2872</Words>
  <Application>Microsoft Office PowerPoint</Application>
  <PresentationFormat>Произвольный</PresentationFormat>
  <Paragraphs>176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Грань</vt:lpstr>
      <vt:lpstr>Требования к  реализации Федеральных государственных образовательных стандартов</vt:lpstr>
      <vt:lpstr>Нормативно-правовая база</vt:lpstr>
      <vt:lpstr>ФГОС</vt:lpstr>
      <vt:lpstr>ФГОС</vt:lpstr>
      <vt:lpstr>ФГОС</vt:lpstr>
      <vt:lpstr>ФГОС</vt:lpstr>
      <vt:lpstr>ФГОС </vt:lpstr>
      <vt:lpstr>ФГОС</vt:lpstr>
      <vt:lpstr>ФГОС</vt:lpstr>
      <vt:lpstr>ФГОС</vt:lpstr>
      <vt:lpstr>ФГОС</vt:lpstr>
      <vt:lpstr>ФГОС</vt:lpstr>
      <vt:lpstr>ФГОС</vt:lpstr>
      <vt:lpstr>ФГОС</vt:lpstr>
      <vt:lpstr>ФГОС</vt:lpstr>
      <vt:lpstr>ФГОС</vt:lpstr>
      <vt:lpstr>Типичные нарушения</vt:lpstr>
      <vt:lpstr>Типичные нарушения</vt:lpstr>
      <vt:lpstr>Типичные нарушения</vt:lpstr>
      <vt:lpstr>Типичные нарушения</vt:lpstr>
      <vt:lpstr>Типичные нарушения</vt:lpstr>
      <vt:lpstr>Типичные нарушения</vt:lpstr>
      <vt:lpstr>Типичные нарушения</vt:lpstr>
      <vt:lpstr>Типичные нарушения</vt:lpstr>
      <vt:lpstr>Грубые нарушения</vt:lpstr>
      <vt:lpstr>СПАСИБО ЗА ВНИМАНИЕ! av.dmitriyev@edu.pskov.ru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Аккредитация образовательной деятельности</dc:title>
  <dc:creator>User</dc:creator>
  <cp:lastModifiedBy>User</cp:lastModifiedBy>
  <cp:revision>27</cp:revision>
  <cp:lastPrinted>2015-04-27T13:38:54Z</cp:lastPrinted>
  <dcterms:created xsi:type="dcterms:W3CDTF">2014-08-21T04:59:03Z</dcterms:created>
  <dcterms:modified xsi:type="dcterms:W3CDTF">2015-04-28T11:09:08Z</dcterms:modified>
</cp:coreProperties>
</file>